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59" r:id="rId3"/>
    <p:sldId id="260" r:id="rId4"/>
    <p:sldId id="330" r:id="rId5"/>
    <p:sldId id="264" r:id="rId6"/>
    <p:sldId id="262" r:id="rId7"/>
    <p:sldId id="304" r:id="rId8"/>
    <p:sldId id="306" r:id="rId9"/>
    <p:sldId id="307" r:id="rId10"/>
    <p:sldId id="308" r:id="rId11"/>
    <p:sldId id="265" r:id="rId12"/>
    <p:sldId id="270" r:id="rId13"/>
    <p:sldId id="263" r:id="rId14"/>
    <p:sldId id="268" r:id="rId15"/>
    <p:sldId id="296" r:id="rId16"/>
    <p:sldId id="271" r:id="rId17"/>
    <p:sldId id="309" r:id="rId18"/>
    <p:sldId id="302" r:id="rId19"/>
    <p:sldId id="298" r:id="rId20"/>
    <p:sldId id="319" r:id="rId21"/>
    <p:sldId id="327" r:id="rId22"/>
    <p:sldId id="329" r:id="rId23"/>
    <p:sldId id="328" r:id="rId24"/>
    <p:sldId id="27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10" autoAdjust="0"/>
  </p:normalViewPr>
  <p:slideViewPr>
    <p:cSldViewPr snapToGrid="0">
      <p:cViewPr varScale="1">
        <p:scale>
          <a:sx n="77" d="100"/>
          <a:sy n="77" d="100"/>
        </p:scale>
        <p:origin x="132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E5F040-49D9-4097-BE86-F4CD776ECBEE}"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zh-CN" altLang="en-US"/>
        </a:p>
      </dgm:t>
    </dgm:pt>
    <dgm:pt modelId="{7A98CEE3-DC9F-4AFC-A2AF-7D0E861DB00E}">
      <dgm:prSet/>
      <dgm:spPr/>
      <dgm:t>
        <a:bodyPr/>
        <a:lstStyle/>
        <a:p>
          <a:r>
            <a:rPr lang="zh-CN" dirty="0"/>
            <a:t>时域反演</a:t>
          </a:r>
          <a:r>
            <a:rPr lang="en-US" dirty="0"/>
            <a:t>(TDI)</a:t>
          </a:r>
          <a:r>
            <a:rPr lang="zh-CN" dirty="0"/>
            <a:t>：我们的</a:t>
          </a:r>
          <a:r>
            <a:rPr lang="en-US" dirty="0"/>
            <a:t>TDI</a:t>
          </a:r>
          <a:r>
            <a:rPr lang="zh-CN" dirty="0"/>
            <a:t>扰动方法利用了</a:t>
          </a:r>
          <a:r>
            <a:rPr lang="zh-CN" altLang="en-US" dirty="0"/>
            <a:t>“</a:t>
          </a:r>
          <a:r>
            <a:rPr lang="zh-CN" altLang="en-US" b="1" dirty="0">
              <a:solidFill>
                <a:srgbClr val="FF0000"/>
              </a:solidFill>
            </a:rPr>
            <a:t>特征向量</a:t>
          </a:r>
          <a:r>
            <a:rPr lang="zh-CN" altLang="en-US" dirty="0"/>
            <a:t>”</a:t>
          </a:r>
          <a:r>
            <a:rPr lang="zh-CN" dirty="0"/>
            <a:t>这一特性，</a:t>
          </a:r>
          <a:r>
            <a:rPr lang="zh-CN" altLang="en-US" dirty="0"/>
            <a:t>即</a:t>
          </a:r>
          <a:r>
            <a:rPr lang="zh-CN" dirty="0"/>
            <a:t>在时域内修改音频，但是到了频域却保持了其频谱不变，</a:t>
          </a:r>
          <a:r>
            <a:rPr lang="zh-CN" altLang="en-US" dirty="0"/>
            <a:t>另外：通过</a:t>
          </a:r>
          <a:r>
            <a:rPr lang="zh-CN" dirty="0"/>
            <a:t>在整个信号上反转小窗口可以</a:t>
          </a:r>
          <a:r>
            <a:rPr lang="zh-CN" b="1" dirty="0">
              <a:solidFill>
                <a:srgbClr val="FF0000"/>
              </a:solidFill>
            </a:rPr>
            <a:t>消除平滑性</a:t>
          </a:r>
          <a:r>
            <a:rPr lang="zh-CN" dirty="0"/>
            <a:t>。</a:t>
          </a:r>
        </a:p>
      </dgm:t>
    </dgm:pt>
    <dgm:pt modelId="{44C06A67-55CC-496B-A060-3D1C07DA4711}" type="parTrans" cxnId="{CE12E85E-DF4A-4F75-B60B-F7509857E319}">
      <dgm:prSet/>
      <dgm:spPr/>
      <dgm:t>
        <a:bodyPr/>
        <a:lstStyle/>
        <a:p>
          <a:endParaRPr lang="zh-CN" altLang="en-US"/>
        </a:p>
      </dgm:t>
    </dgm:pt>
    <dgm:pt modelId="{93F2D424-9572-407E-B018-9BD907D41FAF}" type="sibTrans" cxnId="{CE12E85E-DF4A-4F75-B60B-F7509857E319}">
      <dgm:prSet/>
      <dgm:spPr/>
      <dgm:t>
        <a:bodyPr/>
        <a:lstStyle/>
        <a:p>
          <a:endParaRPr lang="zh-CN" altLang="en-US"/>
        </a:p>
      </dgm:t>
    </dgm:pt>
    <dgm:pt modelId="{89D7441C-0FDD-43D2-8AAC-00F83ECF6874}">
      <dgm:prSet/>
      <dgm:spPr/>
      <dgm:t>
        <a:bodyPr/>
        <a:lstStyle/>
        <a:p>
          <a:r>
            <a:rPr lang="zh-CN"/>
            <a:t>随机相位生成</a:t>
          </a:r>
          <a:r>
            <a:rPr lang="en-US"/>
            <a:t>(RPG)</a:t>
          </a:r>
          <a:r>
            <a:rPr lang="zh-CN"/>
            <a:t>：输出是与原始信号相位不同但幅度谱相同的新信号</a:t>
          </a:r>
          <a:r>
            <a:rPr lang="zh-CN" altLang="en-US"/>
            <a:t>，</a:t>
          </a:r>
          <a:r>
            <a:rPr lang="zh-CN"/>
            <a:t>这将会在信号中</a:t>
          </a:r>
          <a:r>
            <a:rPr lang="zh-CN" b="1">
              <a:solidFill>
                <a:srgbClr val="FF0000"/>
              </a:solidFill>
            </a:rPr>
            <a:t>引入类似的不连续</a:t>
          </a:r>
          <a:r>
            <a:rPr lang="zh-CN"/>
            <a:t>，因为人的耳朵把任何不连续的信号解释为有噪声的</a:t>
          </a:r>
          <a:r>
            <a:rPr lang="zh-CN" altLang="en-US"/>
            <a:t>。（</a:t>
          </a:r>
          <a:r>
            <a:rPr lang="zh-CN"/>
            <a:t>心理声学</a:t>
          </a:r>
          <a:r>
            <a:rPr lang="zh-CN" altLang="en-US"/>
            <a:t>的原理）</a:t>
          </a:r>
          <a:endParaRPr lang="zh-CN" dirty="0"/>
        </a:p>
      </dgm:t>
    </dgm:pt>
    <dgm:pt modelId="{C2FEA9AA-84AC-4983-A9F2-BB603AECA572}" type="parTrans" cxnId="{BC3D5517-CBAC-4D3B-BCFF-380D8D7C5848}">
      <dgm:prSet/>
      <dgm:spPr/>
      <dgm:t>
        <a:bodyPr/>
        <a:lstStyle/>
        <a:p>
          <a:endParaRPr lang="zh-CN" altLang="en-US"/>
        </a:p>
      </dgm:t>
    </dgm:pt>
    <dgm:pt modelId="{FFBB9D7B-7098-4AC6-A650-AA5EF1F2CA4A}" type="sibTrans" cxnId="{BC3D5517-CBAC-4D3B-BCFF-380D8D7C5848}">
      <dgm:prSet/>
      <dgm:spPr/>
      <dgm:t>
        <a:bodyPr/>
        <a:lstStyle/>
        <a:p>
          <a:endParaRPr lang="zh-CN" altLang="en-US"/>
        </a:p>
      </dgm:t>
    </dgm:pt>
    <dgm:pt modelId="{CAF0B36F-A0C1-4EB8-A8EB-F439B52CE8A6}">
      <dgm:prSet/>
      <dgm:spPr/>
      <dgm:t>
        <a:bodyPr/>
        <a:lstStyle/>
        <a:p>
          <a:r>
            <a:rPr lang="zh-CN" dirty="0"/>
            <a:t>高频附加</a:t>
          </a:r>
          <a:r>
            <a:rPr lang="en-US" dirty="0"/>
            <a:t>(HFA)</a:t>
          </a:r>
          <a:r>
            <a:rPr lang="zh-CN" dirty="0"/>
            <a:t>：在第三种扰动方法是在预处理阶段向滤除过的音频</a:t>
          </a:r>
          <a:r>
            <a:rPr lang="zh-CN" b="1" dirty="0">
              <a:solidFill>
                <a:srgbClr val="FF0000"/>
              </a:solidFill>
            </a:rPr>
            <a:t>添加高频</a:t>
          </a:r>
          <a:r>
            <a:rPr lang="zh-CN" dirty="0"/>
            <a:t>。如果正弦波有足够的强度，则它有可能在人耳中将基础音频命令掩盖。</a:t>
          </a:r>
        </a:p>
      </dgm:t>
    </dgm:pt>
    <dgm:pt modelId="{2192EB95-5DDE-4AB9-9C22-E55BD0906366}" type="parTrans" cxnId="{C911B0ED-FC16-451F-B74C-7E07B00D1CD7}">
      <dgm:prSet/>
      <dgm:spPr/>
      <dgm:t>
        <a:bodyPr/>
        <a:lstStyle/>
        <a:p>
          <a:endParaRPr lang="zh-CN" altLang="en-US"/>
        </a:p>
      </dgm:t>
    </dgm:pt>
    <dgm:pt modelId="{C993814C-63FB-420B-9656-C704E52CB11F}" type="sibTrans" cxnId="{C911B0ED-FC16-451F-B74C-7E07B00D1CD7}">
      <dgm:prSet/>
      <dgm:spPr/>
      <dgm:t>
        <a:bodyPr/>
        <a:lstStyle/>
        <a:p>
          <a:endParaRPr lang="zh-CN" altLang="en-US"/>
        </a:p>
      </dgm:t>
    </dgm:pt>
    <dgm:pt modelId="{EA99CC5E-1A39-447D-BC80-64A0D63211BE}">
      <dgm:prSet/>
      <dgm:spPr/>
      <dgm:t>
        <a:bodyPr/>
        <a:lstStyle/>
        <a:p>
          <a:r>
            <a:rPr lang="zh-CN"/>
            <a:t>时间尺度</a:t>
          </a:r>
          <a:r>
            <a:rPr lang="en-US"/>
            <a:t>(TS)</a:t>
          </a:r>
          <a:r>
            <a:rPr lang="zh-CN"/>
            <a:t>：</a:t>
          </a:r>
          <a:r>
            <a:rPr lang="zh-CN" altLang="en-US"/>
            <a:t>由于</a:t>
          </a:r>
          <a:r>
            <a:rPr lang="zh-CN"/>
            <a:t>人类更难理解语速较快的单词。</a:t>
          </a:r>
          <a:r>
            <a:rPr lang="zh-CN" altLang="en-US"/>
            <a:t>所以</a:t>
          </a:r>
          <a:r>
            <a:rPr lang="zh-CN"/>
            <a:t>我们可以将语音命令</a:t>
          </a:r>
          <a:r>
            <a:rPr lang="zh-CN" b="1">
              <a:solidFill>
                <a:srgbClr val="FF0000"/>
              </a:solidFill>
            </a:rPr>
            <a:t>加速</a:t>
          </a:r>
          <a:r>
            <a:rPr lang="zh-CN" altLang="en-US" b="1">
              <a:solidFill>
                <a:srgbClr val="FF0000"/>
              </a:solidFill>
            </a:rPr>
            <a:t>直到</a:t>
          </a:r>
          <a:r>
            <a:rPr lang="zh-CN"/>
            <a:t>仍能够正确转录的一个程度。</a:t>
          </a:r>
          <a:endParaRPr lang="zh-CN" dirty="0"/>
        </a:p>
      </dgm:t>
    </dgm:pt>
    <dgm:pt modelId="{180D98CE-15CF-4068-A73B-C7F4A9EA84A8}" type="parTrans" cxnId="{F56ABAFB-4649-4ACA-A976-E7F61DC7AF21}">
      <dgm:prSet/>
      <dgm:spPr/>
      <dgm:t>
        <a:bodyPr/>
        <a:lstStyle/>
        <a:p>
          <a:endParaRPr lang="zh-CN" altLang="en-US"/>
        </a:p>
      </dgm:t>
    </dgm:pt>
    <dgm:pt modelId="{56F0B2BC-3C08-4A76-AA2E-A001AD13D780}" type="sibTrans" cxnId="{F56ABAFB-4649-4ACA-A976-E7F61DC7AF21}">
      <dgm:prSet/>
      <dgm:spPr/>
      <dgm:t>
        <a:bodyPr/>
        <a:lstStyle/>
        <a:p>
          <a:endParaRPr lang="zh-CN" altLang="en-US"/>
        </a:p>
      </dgm:t>
    </dgm:pt>
    <dgm:pt modelId="{A2E8CE69-6FF8-4013-A83F-184E83406AE0}" type="pres">
      <dgm:prSet presAssocID="{38E5F040-49D9-4097-BE86-F4CD776ECBEE}" presName="Name0" presStyleCnt="0">
        <dgm:presLayoutVars>
          <dgm:dir/>
          <dgm:resizeHandles val="exact"/>
        </dgm:presLayoutVars>
      </dgm:prSet>
      <dgm:spPr/>
    </dgm:pt>
    <dgm:pt modelId="{94C5D00F-E081-469D-8549-C52B649E82C5}" type="pres">
      <dgm:prSet presAssocID="{38E5F040-49D9-4097-BE86-F4CD776ECBEE}" presName="bkgdShp" presStyleLbl="alignAccFollowNode1" presStyleIdx="0" presStyleCnt="1" custLinFactNeighborX="-95" custLinFactNeighborY="-5976"/>
      <dgm:spPr/>
    </dgm:pt>
    <dgm:pt modelId="{BF1253F5-EF87-4562-87CA-570E5B7236F9}" type="pres">
      <dgm:prSet presAssocID="{38E5F040-49D9-4097-BE86-F4CD776ECBEE}" presName="linComp" presStyleCnt="0"/>
      <dgm:spPr/>
    </dgm:pt>
    <dgm:pt modelId="{B505A539-EEFE-41F0-A1CF-C3176A76500A}" type="pres">
      <dgm:prSet presAssocID="{7A98CEE3-DC9F-4AFC-A2AF-7D0E861DB00E}" presName="compNode" presStyleCnt="0"/>
      <dgm:spPr/>
    </dgm:pt>
    <dgm:pt modelId="{9635AF9B-61E2-41B1-B9C5-6179B8E6B567}" type="pres">
      <dgm:prSet presAssocID="{7A98CEE3-DC9F-4AFC-A2AF-7D0E861DB00E}" presName="node" presStyleLbl="node1" presStyleIdx="0" presStyleCnt="4">
        <dgm:presLayoutVars>
          <dgm:bulletEnabled val="1"/>
        </dgm:presLayoutVars>
      </dgm:prSet>
      <dgm:spPr/>
    </dgm:pt>
    <dgm:pt modelId="{22032628-73A2-4D36-93F2-C023940A2245}" type="pres">
      <dgm:prSet presAssocID="{7A98CEE3-DC9F-4AFC-A2AF-7D0E861DB00E}" presName="invisiNode" presStyleLbl="node1" presStyleIdx="0" presStyleCnt="4"/>
      <dgm:spPr/>
    </dgm:pt>
    <dgm:pt modelId="{2C05398F-9D7E-4BF7-86DF-688FBC06A6D7}" type="pres">
      <dgm:prSet presAssocID="{7A98CEE3-DC9F-4AFC-A2AF-7D0E861DB00E}" presName="imagNode" presStyleLbl="fgImgPlace1" presStyleIdx="0" presStyleCnt="4"/>
      <dgm:spPr>
        <a:blipFill rotWithShape="1">
          <a:blip xmlns:r="http://schemas.openxmlformats.org/officeDocument/2006/relationships" r:embed="rId1"/>
          <a:srcRect/>
          <a:stretch>
            <a:fillRect t="-2000" b="-2000"/>
          </a:stretch>
        </a:blipFill>
      </dgm:spPr>
    </dgm:pt>
    <dgm:pt modelId="{BF9DDE7F-1555-4F60-8327-D553FDE698CD}" type="pres">
      <dgm:prSet presAssocID="{93F2D424-9572-407E-B018-9BD907D41FAF}" presName="sibTrans" presStyleLbl="sibTrans2D1" presStyleIdx="0" presStyleCnt="0"/>
      <dgm:spPr/>
    </dgm:pt>
    <dgm:pt modelId="{195968B7-88AA-454E-AEB7-7BA02E4372F3}" type="pres">
      <dgm:prSet presAssocID="{89D7441C-0FDD-43D2-8AAC-00F83ECF6874}" presName="compNode" presStyleCnt="0"/>
      <dgm:spPr/>
    </dgm:pt>
    <dgm:pt modelId="{369B7B1E-D9F0-48B9-9DB4-FBFADF911CB0}" type="pres">
      <dgm:prSet presAssocID="{89D7441C-0FDD-43D2-8AAC-00F83ECF6874}" presName="node" presStyleLbl="node1" presStyleIdx="1" presStyleCnt="4">
        <dgm:presLayoutVars>
          <dgm:bulletEnabled val="1"/>
        </dgm:presLayoutVars>
      </dgm:prSet>
      <dgm:spPr/>
    </dgm:pt>
    <dgm:pt modelId="{3A65126E-A953-4BB6-80B4-632800AF70B2}" type="pres">
      <dgm:prSet presAssocID="{89D7441C-0FDD-43D2-8AAC-00F83ECF6874}" presName="invisiNode" presStyleLbl="node1" presStyleIdx="1" presStyleCnt="4"/>
      <dgm:spPr/>
    </dgm:pt>
    <dgm:pt modelId="{E5790503-B157-4B26-B267-656768229457}" type="pres">
      <dgm:prSet presAssocID="{89D7441C-0FDD-43D2-8AAC-00F83ECF6874}" presName="imagNode" presStyleLbl="fgImgPlace1" presStyleIdx="1" presStyleCnt="4"/>
      <dgm:spPr>
        <a:blipFill rotWithShape="1">
          <a:blip xmlns:r="http://schemas.openxmlformats.org/officeDocument/2006/relationships" r:embed="rId2"/>
          <a:srcRect/>
          <a:stretch>
            <a:fillRect l="-2000" r="-2000"/>
          </a:stretch>
        </a:blipFill>
      </dgm:spPr>
    </dgm:pt>
    <dgm:pt modelId="{214F3B9C-99B9-4205-883F-568E3FAD356F}" type="pres">
      <dgm:prSet presAssocID="{FFBB9D7B-7098-4AC6-A650-AA5EF1F2CA4A}" presName="sibTrans" presStyleLbl="sibTrans2D1" presStyleIdx="0" presStyleCnt="0"/>
      <dgm:spPr/>
    </dgm:pt>
    <dgm:pt modelId="{BB5E0484-14C8-495D-8518-28E3EFF761EA}" type="pres">
      <dgm:prSet presAssocID="{CAF0B36F-A0C1-4EB8-A8EB-F439B52CE8A6}" presName="compNode" presStyleCnt="0"/>
      <dgm:spPr/>
    </dgm:pt>
    <dgm:pt modelId="{A6968268-FD78-4FAB-9415-14EAF0BAD070}" type="pres">
      <dgm:prSet presAssocID="{CAF0B36F-A0C1-4EB8-A8EB-F439B52CE8A6}" presName="node" presStyleLbl="node1" presStyleIdx="2" presStyleCnt="4">
        <dgm:presLayoutVars>
          <dgm:bulletEnabled val="1"/>
        </dgm:presLayoutVars>
      </dgm:prSet>
      <dgm:spPr/>
    </dgm:pt>
    <dgm:pt modelId="{8DABC6A6-2F4F-4061-8CBA-BE2AA5C9F4B9}" type="pres">
      <dgm:prSet presAssocID="{CAF0B36F-A0C1-4EB8-A8EB-F439B52CE8A6}" presName="invisiNode" presStyleLbl="node1" presStyleIdx="2" presStyleCnt="4"/>
      <dgm:spPr/>
    </dgm:pt>
    <dgm:pt modelId="{ABF30CDD-F0E0-4884-BFD7-45E57C8EAD31}" type="pres">
      <dgm:prSet presAssocID="{CAF0B36F-A0C1-4EB8-A8EB-F439B52CE8A6}" presName="imagNode" presStyleLbl="fgImgPlace1" presStyleIdx="2" presStyleCnt="4"/>
      <dgm:spPr>
        <a:blipFill rotWithShape="1">
          <a:blip xmlns:r="http://schemas.openxmlformats.org/officeDocument/2006/relationships" r:embed="rId3"/>
          <a:srcRect/>
          <a:stretch>
            <a:fillRect l="-1000" r="-1000"/>
          </a:stretch>
        </a:blipFill>
      </dgm:spPr>
    </dgm:pt>
    <dgm:pt modelId="{2C34F229-714D-4C12-8A32-68F4EDBD4B39}" type="pres">
      <dgm:prSet presAssocID="{C993814C-63FB-420B-9656-C704E52CB11F}" presName="sibTrans" presStyleLbl="sibTrans2D1" presStyleIdx="0" presStyleCnt="0"/>
      <dgm:spPr/>
    </dgm:pt>
    <dgm:pt modelId="{310732E2-E31D-4777-B5B5-DB6EFE247C90}" type="pres">
      <dgm:prSet presAssocID="{EA99CC5E-1A39-447D-BC80-64A0D63211BE}" presName="compNode" presStyleCnt="0"/>
      <dgm:spPr/>
    </dgm:pt>
    <dgm:pt modelId="{C460DC66-262D-4D48-98A9-8AD7F4E73F7D}" type="pres">
      <dgm:prSet presAssocID="{EA99CC5E-1A39-447D-BC80-64A0D63211BE}" presName="node" presStyleLbl="node1" presStyleIdx="3" presStyleCnt="4">
        <dgm:presLayoutVars>
          <dgm:bulletEnabled val="1"/>
        </dgm:presLayoutVars>
      </dgm:prSet>
      <dgm:spPr/>
    </dgm:pt>
    <dgm:pt modelId="{17A2460E-A5C1-4EE1-A147-6B085B270010}" type="pres">
      <dgm:prSet presAssocID="{EA99CC5E-1A39-447D-BC80-64A0D63211BE}" presName="invisiNode" presStyleLbl="node1" presStyleIdx="3" presStyleCnt="4"/>
      <dgm:spPr/>
    </dgm:pt>
    <dgm:pt modelId="{0CD25DC7-7120-42C3-B6B1-E798E5686AAF}" type="pres">
      <dgm:prSet presAssocID="{EA99CC5E-1A39-447D-BC80-64A0D63211BE}" presName="imagNode" presStyleLbl="fgImgPlace1" presStyleIdx="3" presStyleCnt="4"/>
      <dgm:spPr>
        <a:blipFill rotWithShape="1">
          <a:blip xmlns:r="http://schemas.openxmlformats.org/officeDocument/2006/relationships" r:embed="rId4"/>
          <a:srcRect/>
          <a:stretch>
            <a:fillRect l="-2000" r="-2000"/>
          </a:stretch>
        </a:blipFill>
      </dgm:spPr>
    </dgm:pt>
  </dgm:ptLst>
  <dgm:cxnLst>
    <dgm:cxn modelId="{45F58413-2B60-4BF2-8C9A-5F23713FABA4}" type="presOf" srcId="{38E5F040-49D9-4097-BE86-F4CD776ECBEE}" destId="{A2E8CE69-6FF8-4013-A83F-184E83406AE0}" srcOrd="0" destOrd="0" presId="urn:microsoft.com/office/officeart/2005/8/layout/pList2"/>
    <dgm:cxn modelId="{BC3D5517-CBAC-4D3B-BCFF-380D8D7C5848}" srcId="{38E5F040-49D9-4097-BE86-F4CD776ECBEE}" destId="{89D7441C-0FDD-43D2-8AAC-00F83ECF6874}" srcOrd="1" destOrd="0" parTransId="{C2FEA9AA-84AC-4983-A9F2-BB603AECA572}" sibTransId="{FFBB9D7B-7098-4AC6-A650-AA5EF1F2CA4A}"/>
    <dgm:cxn modelId="{CE12E85E-DF4A-4F75-B60B-F7509857E319}" srcId="{38E5F040-49D9-4097-BE86-F4CD776ECBEE}" destId="{7A98CEE3-DC9F-4AFC-A2AF-7D0E861DB00E}" srcOrd="0" destOrd="0" parTransId="{44C06A67-55CC-496B-A060-3D1C07DA4711}" sibTransId="{93F2D424-9572-407E-B018-9BD907D41FAF}"/>
    <dgm:cxn modelId="{57F25B65-5B5E-435F-9BDD-CC8301F8FC83}" type="presOf" srcId="{EA99CC5E-1A39-447D-BC80-64A0D63211BE}" destId="{C460DC66-262D-4D48-98A9-8AD7F4E73F7D}" srcOrd="0" destOrd="0" presId="urn:microsoft.com/office/officeart/2005/8/layout/pList2"/>
    <dgm:cxn modelId="{6A6FA556-F74B-4949-A1B6-DAAF3B8B9CEA}" type="presOf" srcId="{89D7441C-0FDD-43D2-8AAC-00F83ECF6874}" destId="{369B7B1E-D9F0-48B9-9DB4-FBFADF911CB0}" srcOrd="0" destOrd="0" presId="urn:microsoft.com/office/officeart/2005/8/layout/pList2"/>
    <dgm:cxn modelId="{2D5ECA89-A95C-4BFA-B8B1-43CD92296CE0}" type="presOf" srcId="{CAF0B36F-A0C1-4EB8-A8EB-F439B52CE8A6}" destId="{A6968268-FD78-4FAB-9415-14EAF0BAD070}" srcOrd="0" destOrd="0" presId="urn:microsoft.com/office/officeart/2005/8/layout/pList2"/>
    <dgm:cxn modelId="{5A3D89C6-0BA1-4029-97E0-C0396FE9FE83}" type="presOf" srcId="{FFBB9D7B-7098-4AC6-A650-AA5EF1F2CA4A}" destId="{214F3B9C-99B9-4205-883F-568E3FAD356F}" srcOrd="0" destOrd="0" presId="urn:microsoft.com/office/officeart/2005/8/layout/pList2"/>
    <dgm:cxn modelId="{B45419D5-7DDB-4F18-A48A-CE29209927A7}" type="presOf" srcId="{93F2D424-9572-407E-B018-9BD907D41FAF}" destId="{BF9DDE7F-1555-4F60-8327-D553FDE698CD}" srcOrd="0" destOrd="0" presId="urn:microsoft.com/office/officeart/2005/8/layout/pList2"/>
    <dgm:cxn modelId="{C911B0ED-FC16-451F-B74C-7E07B00D1CD7}" srcId="{38E5F040-49D9-4097-BE86-F4CD776ECBEE}" destId="{CAF0B36F-A0C1-4EB8-A8EB-F439B52CE8A6}" srcOrd="2" destOrd="0" parTransId="{2192EB95-5DDE-4AB9-9C22-E55BD0906366}" sibTransId="{C993814C-63FB-420B-9656-C704E52CB11F}"/>
    <dgm:cxn modelId="{2C8AE0EF-AE9E-462B-96B8-944758B7C42D}" type="presOf" srcId="{C993814C-63FB-420B-9656-C704E52CB11F}" destId="{2C34F229-714D-4C12-8A32-68F4EDBD4B39}" srcOrd="0" destOrd="0" presId="urn:microsoft.com/office/officeart/2005/8/layout/pList2"/>
    <dgm:cxn modelId="{F56ABAFB-4649-4ACA-A976-E7F61DC7AF21}" srcId="{38E5F040-49D9-4097-BE86-F4CD776ECBEE}" destId="{EA99CC5E-1A39-447D-BC80-64A0D63211BE}" srcOrd="3" destOrd="0" parTransId="{180D98CE-15CF-4068-A73B-C7F4A9EA84A8}" sibTransId="{56F0B2BC-3C08-4A76-AA2E-A001AD13D780}"/>
    <dgm:cxn modelId="{5F8F50FF-117D-456D-ABBA-FCB6D45B4ED2}" type="presOf" srcId="{7A98CEE3-DC9F-4AFC-A2AF-7D0E861DB00E}" destId="{9635AF9B-61E2-41B1-B9C5-6179B8E6B567}" srcOrd="0" destOrd="0" presId="urn:microsoft.com/office/officeart/2005/8/layout/pList2"/>
    <dgm:cxn modelId="{D59B9178-B798-4962-8822-53BC21CCF65F}" type="presParOf" srcId="{A2E8CE69-6FF8-4013-A83F-184E83406AE0}" destId="{94C5D00F-E081-469D-8549-C52B649E82C5}" srcOrd="0" destOrd="0" presId="urn:microsoft.com/office/officeart/2005/8/layout/pList2"/>
    <dgm:cxn modelId="{75337B30-FE13-4639-9E28-83761CD74F95}" type="presParOf" srcId="{A2E8CE69-6FF8-4013-A83F-184E83406AE0}" destId="{BF1253F5-EF87-4562-87CA-570E5B7236F9}" srcOrd="1" destOrd="0" presId="urn:microsoft.com/office/officeart/2005/8/layout/pList2"/>
    <dgm:cxn modelId="{2FFFF307-6719-4A0C-8139-7634CF221F85}" type="presParOf" srcId="{BF1253F5-EF87-4562-87CA-570E5B7236F9}" destId="{B505A539-EEFE-41F0-A1CF-C3176A76500A}" srcOrd="0" destOrd="0" presId="urn:microsoft.com/office/officeart/2005/8/layout/pList2"/>
    <dgm:cxn modelId="{6CA6F7D1-32AE-44FF-A81A-1B83FF81C859}" type="presParOf" srcId="{B505A539-EEFE-41F0-A1CF-C3176A76500A}" destId="{9635AF9B-61E2-41B1-B9C5-6179B8E6B567}" srcOrd="0" destOrd="0" presId="urn:microsoft.com/office/officeart/2005/8/layout/pList2"/>
    <dgm:cxn modelId="{2DEDB2F8-2356-4010-86F6-A76DD45BA976}" type="presParOf" srcId="{B505A539-EEFE-41F0-A1CF-C3176A76500A}" destId="{22032628-73A2-4D36-93F2-C023940A2245}" srcOrd="1" destOrd="0" presId="urn:microsoft.com/office/officeart/2005/8/layout/pList2"/>
    <dgm:cxn modelId="{2A5F4ABE-3BB8-439D-B7E8-1A2A756A526D}" type="presParOf" srcId="{B505A539-EEFE-41F0-A1CF-C3176A76500A}" destId="{2C05398F-9D7E-4BF7-86DF-688FBC06A6D7}" srcOrd="2" destOrd="0" presId="urn:microsoft.com/office/officeart/2005/8/layout/pList2"/>
    <dgm:cxn modelId="{849D8655-7C2A-4F67-B7BB-595D61BB94E1}" type="presParOf" srcId="{BF1253F5-EF87-4562-87CA-570E5B7236F9}" destId="{BF9DDE7F-1555-4F60-8327-D553FDE698CD}" srcOrd="1" destOrd="0" presId="urn:microsoft.com/office/officeart/2005/8/layout/pList2"/>
    <dgm:cxn modelId="{C35B830A-7009-4F3B-9650-6CF52F5450CC}" type="presParOf" srcId="{BF1253F5-EF87-4562-87CA-570E5B7236F9}" destId="{195968B7-88AA-454E-AEB7-7BA02E4372F3}" srcOrd="2" destOrd="0" presId="urn:microsoft.com/office/officeart/2005/8/layout/pList2"/>
    <dgm:cxn modelId="{CA64AD58-D36A-4485-8B4C-84AA7826E48A}" type="presParOf" srcId="{195968B7-88AA-454E-AEB7-7BA02E4372F3}" destId="{369B7B1E-D9F0-48B9-9DB4-FBFADF911CB0}" srcOrd="0" destOrd="0" presId="urn:microsoft.com/office/officeart/2005/8/layout/pList2"/>
    <dgm:cxn modelId="{116FC4A6-BED3-4B30-9BEC-9CC13882C591}" type="presParOf" srcId="{195968B7-88AA-454E-AEB7-7BA02E4372F3}" destId="{3A65126E-A953-4BB6-80B4-632800AF70B2}" srcOrd="1" destOrd="0" presId="urn:microsoft.com/office/officeart/2005/8/layout/pList2"/>
    <dgm:cxn modelId="{89D1E98E-86A8-4FA2-B607-A33DB1A77904}" type="presParOf" srcId="{195968B7-88AA-454E-AEB7-7BA02E4372F3}" destId="{E5790503-B157-4B26-B267-656768229457}" srcOrd="2" destOrd="0" presId="urn:microsoft.com/office/officeart/2005/8/layout/pList2"/>
    <dgm:cxn modelId="{0C07381A-28B9-44A4-B58A-6E301DAACCF8}" type="presParOf" srcId="{BF1253F5-EF87-4562-87CA-570E5B7236F9}" destId="{214F3B9C-99B9-4205-883F-568E3FAD356F}" srcOrd="3" destOrd="0" presId="urn:microsoft.com/office/officeart/2005/8/layout/pList2"/>
    <dgm:cxn modelId="{4BC81B7A-36CF-4503-A882-2014014638CC}" type="presParOf" srcId="{BF1253F5-EF87-4562-87CA-570E5B7236F9}" destId="{BB5E0484-14C8-495D-8518-28E3EFF761EA}" srcOrd="4" destOrd="0" presId="urn:microsoft.com/office/officeart/2005/8/layout/pList2"/>
    <dgm:cxn modelId="{441AF44E-DDEC-4E53-8B3F-41DE8712F23B}" type="presParOf" srcId="{BB5E0484-14C8-495D-8518-28E3EFF761EA}" destId="{A6968268-FD78-4FAB-9415-14EAF0BAD070}" srcOrd="0" destOrd="0" presId="urn:microsoft.com/office/officeart/2005/8/layout/pList2"/>
    <dgm:cxn modelId="{3C13A7C1-7A85-4E0F-9243-1D99271E5053}" type="presParOf" srcId="{BB5E0484-14C8-495D-8518-28E3EFF761EA}" destId="{8DABC6A6-2F4F-4061-8CBA-BE2AA5C9F4B9}" srcOrd="1" destOrd="0" presId="urn:microsoft.com/office/officeart/2005/8/layout/pList2"/>
    <dgm:cxn modelId="{908F9492-77D0-42AE-A6C8-9F68B0CC2A91}" type="presParOf" srcId="{BB5E0484-14C8-495D-8518-28E3EFF761EA}" destId="{ABF30CDD-F0E0-4884-BFD7-45E57C8EAD31}" srcOrd="2" destOrd="0" presId="urn:microsoft.com/office/officeart/2005/8/layout/pList2"/>
    <dgm:cxn modelId="{8276C7CE-86B0-4493-A17B-1AC8243A9DD0}" type="presParOf" srcId="{BF1253F5-EF87-4562-87CA-570E5B7236F9}" destId="{2C34F229-714D-4C12-8A32-68F4EDBD4B39}" srcOrd="5" destOrd="0" presId="urn:microsoft.com/office/officeart/2005/8/layout/pList2"/>
    <dgm:cxn modelId="{DD36D2A3-B88D-49CB-B008-1A0E8EC9EC13}" type="presParOf" srcId="{BF1253F5-EF87-4562-87CA-570E5B7236F9}" destId="{310732E2-E31D-4777-B5B5-DB6EFE247C90}" srcOrd="6" destOrd="0" presId="urn:microsoft.com/office/officeart/2005/8/layout/pList2"/>
    <dgm:cxn modelId="{92D62CEE-53F1-494F-ACF4-2DF20D020A98}" type="presParOf" srcId="{310732E2-E31D-4777-B5B5-DB6EFE247C90}" destId="{C460DC66-262D-4D48-98A9-8AD7F4E73F7D}" srcOrd="0" destOrd="0" presId="urn:microsoft.com/office/officeart/2005/8/layout/pList2"/>
    <dgm:cxn modelId="{DB18491A-5B22-4280-8613-27D708B4F26A}" type="presParOf" srcId="{310732E2-E31D-4777-B5B5-DB6EFE247C90}" destId="{17A2460E-A5C1-4EE1-A147-6B085B270010}" srcOrd="1" destOrd="0" presId="urn:microsoft.com/office/officeart/2005/8/layout/pList2"/>
    <dgm:cxn modelId="{8983FDFB-30E5-493F-9155-8C64DE71DB14}" type="presParOf" srcId="{310732E2-E31D-4777-B5B5-DB6EFE247C90}" destId="{0CD25DC7-7120-42C3-B6B1-E798E5686AAF}" srcOrd="2" destOrd="0" presId="urn:microsoft.com/office/officeart/2005/8/layout/p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518633-ACDD-4834-A80E-518438052809}"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zh-CN" altLang="en-US"/>
        </a:p>
      </dgm:t>
    </dgm:pt>
    <dgm:pt modelId="{3E38C8B5-3387-4BD5-AF04-53F85460C464}">
      <dgm:prSet/>
      <dgm:spPr/>
      <dgm:t>
        <a:bodyPr/>
        <a:lstStyle/>
        <a:p>
          <a:r>
            <a:rPr lang="zh-CN" dirty="0"/>
            <a:t>传统的做法：企图通过添加</a:t>
          </a:r>
          <a:r>
            <a:rPr lang="zh-CN" b="1" dirty="0">
              <a:solidFill>
                <a:srgbClr val="FF0000"/>
              </a:solidFill>
            </a:rPr>
            <a:t>背景噪音</a:t>
          </a:r>
          <a:r>
            <a:rPr lang="zh-CN" dirty="0"/>
            <a:t>掩盖攻击音频；</a:t>
          </a:r>
        </a:p>
      </dgm:t>
    </dgm:pt>
    <dgm:pt modelId="{D842184A-65E3-45EA-AB8E-BCD534EBA3F3}" type="parTrans" cxnId="{E3DF5713-3625-42A2-85B7-3F9D4633A6A7}">
      <dgm:prSet/>
      <dgm:spPr/>
      <dgm:t>
        <a:bodyPr/>
        <a:lstStyle/>
        <a:p>
          <a:endParaRPr lang="zh-CN" altLang="en-US"/>
        </a:p>
      </dgm:t>
    </dgm:pt>
    <dgm:pt modelId="{C64935C3-AA65-40DE-9BE3-FA157036BA49}" type="sibTrans" cxnId="{E3DF5713-3625-42A2-85B7-3F9D4633A6A7}">
      <dgm:prSet/>
      <dgm:spPr/>
      <dgm:t>
        <a:bodyPr/>
        <a:lstStyle/>
        <a:p>
          <a:endParaRPr lang="zh-CN" altLang="en-US"/>
        </a:p>
      </dgm:t>
    </dgm:pt>
    <dgm:pt modelId="{1088C5B9-0D47-459B-A0F9-8B3A9878E96C}">
      <dgm:prSet/>
      <dgm:spPr/>
      <dgm:t>
        <a:bodyPr/>
        <a:lstStyle/>
        <a:p>
          <a:r>
            <a:rPr lang="zh-CN" dirty="0"/>
            <a:t>本篇论文的做法：利用“</a:t>
          </a:r>
          <a:r>
            <a:rPr lang="zh-CN" b="1" dirty="0"/>
            <a:t>听者更专注于高频分量</a:t>
          </a:r>
          <a:r>
            <a:rPr lang="zh-CN" dirty="0"/>
            <a:t>”的</a:t>
          </a:r>
          <a:r>
            <a:rPr lang="zh-CN" b="1" dirty="0">
              <a:solidFill>
                <a:srgbClr val="FF0000"/>
              </a:solidFill>
            </a:rPr>
            <a:t>心理声学</a:t>
          </a:r>
          <a:r>
            <a:rPr lang="zh-CN" dirty="0"/>
            <a:t>知识进行攻击：</a:t>
          </a:r>
        </a:p>
      </dgm:t>
    </dgm:pt>
    <dgm:pt modelId="{D4A1EF68-05A7-4E2F-A9CD-02AA425B0C8E}" type="parTrans" cxnId="{83ACB15A-13FB-4D55-AB87-FE4B8366A64E}">
      <dgm:prSet/>
      <dgm:spPr/>
      <dgm:t>
        <a:bodyPr/>
        <a:lstStyle/>
        <a:p>
          <a:endParaRPr lang="zh-CN" altLang="en-US"/>
        </a:p>
      </dgm:t>
    </dgm:pt>
    <dgm:pt modelId="{7D3A5FBB-8987-4867-886E-D27305DBF26F}" type="sibTrans" cxnId="{83ACB15A-13FB-4D55-AB87-FE4B8366A64E}">
      <dgm:prSet/>
      <dgm:spPr/>
      <dgm:t>
        <a:bodyPr/>
        <a:lstStyle/>
        <a:p>
          <a:endParaRPr lang="zh-CN" altLang="en-US"/>
        </a:p>
      </dgm:t>
    </dgm:pt>
    <dgm:pt modelId="{D3EC2F24-4BCA-41D7-A3F1-FADC75B03E66}">
      <dgm:prSet/>
      <dgm:spPr/>
      <dgm:t>
        <a:bodyPr/>
        <a:lstStyle/>
        <a:p>
          <a:r>
            <a:rPr lang="zh-CN" dirty="0"/>
            <a:t>人类能够更好地从噪声中恢复（理解）语音</a:t>
          </a:r>
          <a:r>
            <a:rPr lang="zh-CN" altLang="en-US" dirty="0"/>
            <a:t>；</a:t>
          </a:r>
          <a:endParaRPr lang="zh-CN" dirty="0"/>
        </a:p>
      </dgm:t>
    </dgm:pt>
    <dgm:pt modelId="{F0DAB170-0EC4-493D-9279-C2D75E083CC9}" type="parTrans" cxnId="{95FE0A47-98C7-4251-A8B9-1542A5A150C8}">
      <dgm:prSet/>
      <dgm:spPr/>
      <dgm:t>
        <a:bodyPr/>
        <a:lstStyle/>
        <a:p>
          <a:endParaRPr lang="zh-CN" altLang="en-US"/>
        </a:p>
      </dgm:t>
    </dgm:pt>
    <dgm:pt modelId="{A5E29560-6601-4171-BD6E-2EFCC857E24A}" type="sibTrans" cxnId="{95FE0A47-98C7-4251-A8B9-1542A5A150C8}">
      <dgm:prSet/>
      <dgm:spPr/>
      <dgm:t>
        <a:bodyPr/>
        <a:lstStyle/>
        <a:p>
          <a:endParaRPr lang="zh-CN" altLang="en-US"/>
        </a:p>
      </dgm:t>
    </dgm:pt>
    <dgm:pt modelId="{25A8C0C5-6A11-4FFE-A511-6BC0935D0D35}">
      <dgm:prSet/>
      <dgm:spPr/>
      <dgm:t>
        <a:bodyPr/>
        <a:lstStyle/>
        <a:p>
          <a:r>
            <a:rPr lang="zh-CN" dirty="0"/>
            <a:t>如果</a:t>
          </a:r>
          <a:r>
            <a:rPr lang="en-US" dirty="0"/>
            <a:t>VPS</a:t>
          </a:r>
          <a:r>
            <a:rPr lang="zh-CN" dirty="0"/>
            <a:t>使用</a:t>
          </a:r>
          <a:r>
            <a:rPr lang="en-US" dirty="0"/>
            <a:t>VAD</a:t>
          </a:r>
          <a:r>
            <a:rPr lang="zh-CN" altLang="en-US" dirty="0"/>
            <a:t>（语音活动检测）</a:t>
          </a:r>
          <a:r>
            <a:rPr lang="zh-CN" dirty="0"/>
            <a:t>，这将导致攻击音频被归类为噪声，不能进一步处理</a:t>
          </a:r>
          <a:r>
            <a:rPr lang="zh-CN" altLang="en-US" dirty="0"/>
            <a:t>。</a:t>
          </a:r>
          <a:endParaRPr lang="zh-CN" dirty="0"/>
        </a:p>
      </dgm:t>
    </dgm:pt>
    <dgm:pt modelId="{88C446FF-63BD-4FC3-9491-61C5195F73B5}" type="parTrans" cxnId="{C7428275-2276-4423-A437-1835164F6EE0}">
      <dgm:prSet/>
      <dgm:spPr/>
      <dgm:t>
        <a:bodyPr/>
        <a:lstStyle/>
        <a:p>
          <a:endParaRPr lang="zh-CN" altLang="en-US"/>
        </a:p>
      </dgm:t>
    </dgm:pt>
    <dgm:pt modelId="{36619474-5A12-4DB0-BF01-C6ED7946240C}" type="sibTrans" cxnId="{C7428275-2276-4423-A437-1835164F6EE0}">
      <dgm:prSet/>
      <dgm:spPr/>
      <dgm:t>
        <a:bodyPr/>
        <a:lstStyle/>
        <a:p>
          <a:endParaRPr lang="zh-CN" altLang="en-US"/>
        </a:p>
      </dgm:t>
    </dgm:pt>
    <dgm:pt modelId="{DDABE263-6807-4AE6-9E64-82E6DDD10EF5}">
      <dgm:prSet/>
      <dgm:spPr/>
      <dgm:t>
        <a:bodyPr/>
        <a:lstStyle/>
        <a:p>
          <a:r>
            <a:rPr lang="zh-CN" dirty="0"/>
            <a:t>人类感知声音的响度是对数级的，并且更高的频率被认为更响亮。这种</a:t>
          </a:r>
          <a:r>
            <a:rPr lang="zh-CN" altLang="en-US" dirty="0"/>
            <a:t>效应</a:t>
          </a:r>
          <a:r>
            <a:rPr lang="zh-CN" dirty="0"/>
            <a:t>将导致听者更专注于高频分量，而忽略通常与语音相关的低频分量。</a:t>
          </a:r>
        </a:p>
      </dgm:t>
    </dgm:pt>
    <dgm:pt modelId="{6622FD30-9704-4027-BBA2-9AE3134D66E5}" type="parTrans" cxnId="{8E40EF69-5235-4E19-A428-62AAA95BDDC9}">
      <dgm:prSet/>
      <dgm:spPr/>
      <dgm:t>
        <a:bodyPr/>
        <a:lstStyle/>
        <a:p>
          <a:endParaRPr lang="zh-CN" altLang="en-US"/>
        </a:p>
      </dgm:t>
    </dgm:pt>
    <dgm:pt modelId="{F2CF6AA4-CE96-4BBF-A809-0C2DFFC57013}" type="sibTrans" cxnId="{8E40EF69-5235-4E19-A428-62AAA95BDDC9}">
      <dgm:prSet/>
      <dgm:spPr/>
      <dgm:t>
        <a:bodyPr/>
        <a:lstStyle/>
        <a:p>
          <a:endParaRPr lang="zh-CN" altLang="en-US"/>
        </a:p>
      </dgm:t>
    </dgm:pt>
    <dgm:pt modelId="{9597F809-8E55-4801-909E-6DACD93F22CF}" type="pres">
      <dgm:prSet presAssocID="{21518633-ACDD-4834-A80E-518438052809}" presName="Name0" presStyleCnt="0">
        <dgm:presLayoutVars>
          <dgm:dir/>
          <dgm:animLvl val="lvl"/>
          <dgm:resizeHandles val="exact"/>
        </dgm:presLayoutVars>
      </dgm:prSet>
      <dgm:spPr/>
    </dgm:pt>
    <dgm:pt modelId="{42356C50-B8D6-4768-BC40-93C20EF64221}" type="pres">
      <dgm:prSet presAssocID="{3E38C8B5-3387-4BD5-AF04-53F85460C464}" presName="composite" presStyleCnt="0"/>
      <dgm:spPr/>
    </dgm:pt>
    <dgm:pt modelId="{E6A1F6EF-BF18-444D-A762-2A1CAE668B3E}" type="pres">
      <dgm:prSet presAssocID="{3E38C8B5-3387-4BD5-AF04-53F85460C464}" presName="parTx" presStyleLbl="alignNode1" presStyleIdx="0" presStyleCnt="2">
        <dgm:presLayoutVars>
          <dgm:chMax val="0"/>
          <dgm:chPref val="0"/>
          <dgm:bulletEnabled val="1"/>
        </dgm:presLayoutVars>
      </dgm:prSet>
      <dgm:spPr/>
    </dgm:pt>
    <dgm:pt modelId="{9B404CB1-A2F7-4999-A8FD-A134167F9240}" type="pres">
      <dgm:prSet presAssocID="{3E38C8B5-3387-4BD5-AF04-53F85460C464}" presName="desTx" presStyleLbl="alignAccFollowNode1" presStyleIdx="0" presStyleCnt="2">
        <dgm:presLayoutVars>
          <dgm:bulletEnabled val="1"/>
        </dgm:presLayoutVars>
      </dgm:prSet>
      <dgm:spPr/>
    </dgm:pt>
    <dgm:pt modelId="{71316418-7EEF-4820-8752-F275B6985D52}" type="pres">
      <dgm:prSet presAssocID="{C64935C3-AA65-40DE-9BE3-FA157036BA49}" presName="space" presStyleCnt="0"/>
      <dgm:spPr/>
    </dgm:pt>
    <dgm:pt modelId="{7FD7E65B-5215-4BD5-B943-7E6112004061}" type="pres">
      <dgm:prSet presAssocID="{1088C5B9-0D47-459B-A0F9-8B3A9878E96C}" presName="composite" presStyleCnt="0"/>
      <dgm:spPr/>
    </dgm:pt>
    <dgm:pt modelId="{F3901EDB-922C-4323-8B7D-CD55E130A5ED}" type="pres">
      <dgm:prSet presAssocID="{1088C5B9-0D47-459B-A0F9-8B3A9878E96C}" presName="parTx" presStyleLbl="alignNode1" presStyleIdx="1" presStyleCnt="2">
        <dgm:presLayoutVars>
          <dgm:chMax val="0"/>
          <dgm:chPref val="0"/>
          <dgm:bulletEnabled val="1"/>
        </dgm:presLayoutVars>
      </dgm:prSet>
      <dgm:spPr/>
    </dgm:pt>
    <dgm:pt modelId="{E157DE64-7FFA-4826-A020-3A810968CF8E}" type="pres">
      <dgm:prSet presAssocID="{1088C5B9-0D47-459B-A0F9-8B3A9878E96C}" presName="desTx" presStyleLbl="alignAccFollowNode1" presStyleIdx="1" presStyleCnt="2">
        <dgm:presLayoutVars>
          <dgm:bulletEnabled val="1"/>
        </dgm:presLayoutVars>
      </dgm:prSet>
      <dgm:spPr/>
    </dgm:pt>
  </dgm:ptLst>
  <dgm:cxnLst>
    <dgm:cxn modelId="{E3DF5713-3625-42A2-85B7-3F9D4633A6A7}" srcId="{21518633-ACDD-4834-A80E-518438052809}" destId="{3E38C8B5-3387-4BD5-AF04-53F85460C464}" srcOrd="0" destOrd="0" parTransId="{D842184A-65E3-45EA-AB8E-BCD534EBA3F3}" sibTransId="{C64935C3-AA65-40DE-9BE3-FA157036BA49}"/>
    <dgm:cxn modelId="{84185733-20EF-4F7A-8F13-EF4B0CF8A8A6}" type="presOf" srcId="{3E38C8B5-3387-4BD5-AF04-53F85460C464}" destId="{E6A1F6EF-BF18-444D-A762-2A1CAE668B3E}" srcOrd="0" destOrd="0" presId="urn:microsoft.com/office/officeart/2005/8/layout/hList1"/>
    <dgm:cxn modelId="{95FE0A47-98C7-4251-A8B9-1542A5A150C8}" srcId="{3E38C8B5-3387-4BD5-AF04-53F85460C464}" destId="{D3EC2F24-4BCA-41D7-A3F1-FADC75B03E66}" srcOrd="0" destOrd="0" parTransId="{F0DAB170-0EC4-493D-9279-C2D75E083CC9}" sibTransId="{A5E29560-6601-4171-BD6E-2EFCC857E24A}"/>
    <dgm:cxn modelId="{8E40EF69-5235-4E19-A428-62AAA95BDDC9}" srcId="{1088C5B9-0D47-459B-A0F9-8B3A9878E96C}" destId="{DDABE263-6807-4AE6-9E64-82E6DDD10EF5}" srcOrd="0" destOrd="0" parTransId="{6622FD30-9704-4027-BBA2-9AE3134D66E5}" sibTransId="{F2CF6AA4-CE96-4BBF-A809-0C2DFFC57013}"/>
    <dgm:cxn modelId="{7239346E-2A89-4122-8F57-8FFF1D98930E}" type="presOf" srcId="{D3EC2F24-4BCA-41D7-A3F1-FADC75B03E66}" destId="{9B404CB1-A2F7-4999-A8FD-A134167F9240}" srcOrd="0" destOrd="0" presId="urn:microsoft.com/office/officeart/2005/8/layout/hList1"/>
    <dgm:cxn modelId="{C7428275-2276-4423-A437-1835164F6EE0}" srcId="{3E38C8B5-3387-4BD5-AF04-53F85460C464}" destId="{25A8C0C5-6A11-4FFE-A511-6BC0935D0D35}" srcOrd="1" destOrd="0" parTransId="{88C446FF-63BD-4FC3-9491-61C5195F73B5}" sibTransId="{36619474-5A12-4DB0-BF01-C6ED7946240C}"/>
    <dgm:cxn modelId="{F4802B57-633A-4492-8EB2-7898E01EA6C8}" type="presOf" srcId="{21518633-ACDD-4834-A80E-518438052809}" destId="{9597F809-8E55-4801-909E-6DACD93F22CF}" srcOrd="0" destOrd="0" presId="urn:microsoft.com/office/officeart/2005/8/layout/hList1"/>
    <dgm:cxn modelId="{83ACB15A-13FB-4D55-AB87-FE4B8366A64E}" srcId="{21518633-ACDD-4834-A80E-518438052809}" destId="{1088C5B9-0D47-459B-A0F9-8B3A9878E96C}" srcOrd="1" destOrd="0" parTransId="{D4A1EF68-05A7-4E2F-A9CD-02AA425B0C8E}" sibTransId="{7D3A5FBB-8987-4867-886E-D27305DBF26F}"/>
    <dgm:cxn modelId="{F4AB37A5-AE54-4F60-AFBC-C1694631FCF3}" type="presOf" srcId="{1088C5B9-0D47-459B-A0F9-8B3A9878E96C}" destId="{F3901EDB-922C-4323-8B7D-CD55E130A5ED}" srcOrd="0" destOrd="0" presId="urn:microsoft.com/office/officeart/2005/8/layout/hList1"/>
    <dgm:cxn modelId="{AF8AEFC2-851C-4AC4-9363-87EF931C3B74}" type="presOf" srcId="{DDABE263-6807-4AE6-9E64-82E6DDD10EF5}" destId="{E157DE64-7FFA-4826-A020-3A810968CF8E}" srcOrd="0" destOrd="0" presId="urn:microsoft.com/office/officeart/2005/8/layout/hList1"/>
    <dgm:cxn modelId="{3E3A51F6-CCDF-4E68-8502-5FD6A4B453E6}" type="presOf" srcId="{25A8C0C5-6A11-4FFE-A511-6BC0935D0D35}" destId="{9B404CB1-A2F7-4999-A8FD-A134167F9240}" srcOrd="0" destOrd="1" presId="urn:microsoft.com/office/officeart/2005/8/layout/hList1"/>
    <dgm:cxn modelId="{46894663-C44B-4ED4-90F0-3E5B7D1BE219}" type="presParOf" srcId="{9597F809-8E55-4801-909E-6DACD93F22CF}" destId="{42356C50-B8D6-4768-BC40-93C20EF64221}" srcOrd="0" destOrd="0" presId="urn:microsoft.com/office/officeart/2005/8/layout/hList1"/>
    <dgm:cxn modelId="{F090C766-BAB1-4B0E-B97A-4AFB1C40863F}" type="presParOf" srcId="{42356C50-B8D6-4768-BC40-93C20EF64221}" destId="{E6A1F6EF-BF18-444D-A762-2A1CAE668B3E}" srcOrd="0" destOrd="0" presId="urn:microsoft.com/office/officeart/2005/8/layout/hList1"/>
    <dgm:cxn modelId="{2A5E8DCE-79FC-4B45-8997-694B8B1FA71F}" type="presParOf" srcId="{42356C50-B8D6-4768-BC40-93C20EF64221}" destId="{9B404CB1-A2F7-4999-A8FD-A134167F9240}" srcOrd="1" destOrd="0" presId="urn:microsoft.com/office/officeart/2005/8/layout/hList1"/>
    <dgm:cxn modelId="{C89DFDFB-CEAE-4B6F-80BC-C5BCA417583A}" type="presParOf" srcId="{9597F809-8E55-4801-909E-6DACD93F22CF}" destId="{71316418-7EEF-4820-8752-F275B6985D52}" srcOrd="1" destOrd="0" presId="urn:microsoft.com/office/officeart/2005/8/layout/hList1"/>
    <dgm:cxn modelId="{46D59B0F-850F-4BFE-85BB-08D1933851BE}" type="presParOf" srcId="{9597F809-8E55-4801-909E-6DACD93F22CF}" destId="{7FD7E65B-5215-4BD5-B943-7E6112004061}" srcOrd="2" destOrd="0" presId="urn:microsoft.com/office/officeart/2005/8/layout/hList1"/>
    <dgm:cxn modelId="{19D9CDDE-4B4F-45F9-BCA3-10421AED0F6E}" type="presParOf" srcId="{7FD7E65B-5215-4BD5-B943-7E6112004061}" destId="{F3901EDB-922C-4323-8B7D-CD55E130A5ED}" srcOrd="0" destOrd="0" presId="urn:microsoft.com/office/officeart/2005/8/layout/hList1"/>
    <dgm:cxn modelId="{410E1FD3-4E34-4B17-B501-95CB9339FFA0}" type="presParOf" srcId="{7FD7E65B-5215-4BD5-B943-7E6112004061}" destId="{E157DE64-7FFA-4826-A020-3A810968CF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5D00F-E081-469D-8549-C52B649E82C5}">
      <dsp:nvSpPr>
        <dsp:cNvPr id="0" name=""/>
        <dsp:cNvSpPr/>
      </dsp:nvSpPr>
      <dsp:spPr>
        <a:xfrm>
          <a:off x="0" y="0"/>
          <a:ext cx="10510628" cy="174642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05398F-9D7E-4BF7-86DF-688FBC06A6D7}">
      <dsp:nvSpPr>
        <dsp:cNvPr id="0" name=""/>
        <dsp:cNvSpPr/>
      </dsp:nvSpPr>
      <dsp:spPr>
        <a:xfrm>
          <a:off x="318213" y="232856"/>
          <a:ext cx="2296326" cy="1280712"/>
        </a:xfrm>
        <a:prstGeom prst="roundRect">
          <a:avLst>
            <a:gd name="adj" fmla="val 10000"/>
          </a:avLst>
        </a:prstGeom>
        <a:blipFill rotWithShape="1">
          <a:blip xmlns:r="http://schemas.openxmlformats.org/officeDocument/2006/relationships" r:embed="rId1"/>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35AF9B-61E2-41B1-B9C5-6179B8E6B567}">
      <dsp:nvSpPr>
        <dsp:cNvPr id="0" name=""/>
        <dsp:cNvSpPr/>
      </dsp:nvSpPr>
      <dsp:spPr>
        <a:xfrm rot="10800000">
          <a:off x="318213" y="1746426"/>
          <a:ext cx="2296326" cy="213452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sz="1400" kern="1200" dirty="0"/>
            <a:t>时域反演</a:t>
          </a:r>
          <a:r>
            <a:rPr lang="en-US" sz="1400" kern="1200" dirty="0"/>
            <a:t>(TDI)</a:t>
          </a:r>
          <a:r>
            <a:rPr lang="zh-CN" sz="1400" kern="1200" dirty="0"/>
            <a:t>：我们的</a:t>
          </a:r>
          <a:r>
            <a:rPr lang="en-US" sz="1400" kern="1200" dirty="0"/>
            <a:t>TDI</a:t>
          </a:r>
          <a:r>
            <a:rPr lang="zh-CN" sz="1400" kern="1200" dirty="0"/>
            <a:t>扰动方法利用了</a:t>
          </a:r>
          <a:r>
            <a:rPr lang="zh-CN" altLang="en-US" sz="1400" kern="1200" dirty="0"/>
            <a:t>“</a:t>
          </a:r>
          <a:r>
            <a:rPr lang="zh-CN" altLang="en-US" sz="1400" b="1" kern="1200" dirty="0">
              <a:solidFill>
                <a:srgbClr val="FF0000"/>
              </a:solidFill>
            </a:rPr>
            <a:t>特征向量</a:t>
          </a:r>
          <a:r>
            <a:rPr lang="zh-CN" altLang="en-US" sz="1400" kern="1200" dirty="0"/>
            <a:t>”</a:t>
          </a:r>
          <a:r>
            <a:rPr lang="zh-CN" sz="1400" kern="1200" dirty="0"/>
            <a:t>这一特性，</a:t>
          </a:r>
          <a:r>
            <a:rPr lang="zh-CN" altLang="en-US" sz="1400" kern="1200" dirty="0"/>
            <a:t>即</a:t>
          </a:r>
          <a:r>
            <a:rPr lang="zh-CN" sz="1400" kern="1200" dirty="0"/>
            <a:t>在时域内修改音频，但是到了频域却保持了其频谱不变，</a:t>
          </a:r>
          <a:r>
            <a:rPr lang="zh-CN" altLang="en-US" sz="1400" kern="1200" dirty="0"/>
            <a:t>另外：通过</a:t>
          </a:r>
          <a:r>
            <a:rPr lang="zh-CN" sz="1400" kern="1200" dirty="0"/>
            <a:t>在整个信号上反转小窗口可以</a:t>
          </a:r>
          <a:r>
            <a:rPr lang="zh-CN" sz="1400" b="1" kern="1200" dirty="0">
              <a:solidFill>
                <a:srgbClr val="FF0000"/>
              </a:solidFill>
            </a:rPr>
            <a:t>消除平滑性</a:t>
          </a:r>
          <a:r>
            <a:rPr lang="zh-CN" sz="1400" kern="1200" dirty="0"/>
            <a:t>。</a:t>
          </a:r>
        </a:p>
      </dsp:txBody>
      <dsp:txXfrm rot="10800000">
        <a:off x="383857" y="1746426"/>
        <a:ext cx="2165038" cy="2068876"/>
      </dsp:txXfrm>
    </dsp:sp>
    <dsp:sp modelId="{E5790503-B157-4B26-B267-656768229457}">
      <dsp:nvSpPr>
        <dsp:cNvPr id="0" name=""/>
        <dsp:cNvSpPr/>
      </dsp:nvSpPr>
      <dsp:spPr>
        <a:xfrm>
          <a:off x="2844172" y="232856"/>
          <a:ext cx="2296326" cy="1280712"/>
        </a:xfrm>
        <a:prstGeom prst="roundRect">
          <a:avLst>
            <a:gd name="adj" fmla="val 10000"/>
          </a:avLst>
        </a:prstGeom>
        <a:blipFill rotWithShape="1">
          <a:blip xmlns:r="http://schemas.openxmlformats.org/officeDocument/2006/relationships" r:embed="rId2"/>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9B7B1E-D9F0-48B9-9DB4-FBFADF911CB0}">
      <dsp:nvSpPr>
        <dsp:cNvPr id="0" name=""/>
        <dsp:cNvSpPr/>
      </dsp:nvSpPr>
      <dsp:spPr>
        <a:xfrm rot="10800000">
          <a:off x="2844172" y="1746426"/>
          <a:ext cx="2296326" cy="213452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sz="1400" kern="1200"/>
            <a:t>随机相位生成</a:t>
          </a:r>
          <a:r>
            <a:rPr lang="en-US" sz="1400" kern="1200"/>
            <a:t>(RPG)</a:t>
          </a:r>
          <a:r>
            <a:rPr lang="zh-CN" sz="1400" kern="1200"/>
            <a:t>：输出是与原始信号相位不同但幅度谱相同的新信号</a:t>
          </a:r>
          <a:r>
            <a:rPr lang="zh-CN" altLang="en-US" sz="1400" kern="1200"/>
            <a:t>，</a:t>
          </a:r>
          <a:r>
            <a:rPr lang="zh-CN" sz="1400" kern="1200"/>
            <a:t>这将会在信号中</a:t>
          </a:r>
          <a:r>
            <a:rPr lang="zh-CN" sz="1400" b="1" kern="1200">
              <a:solidFill>
                <a:srgbClr val="FF0000"/>
              </a:solidFill>
            </a:rPr>
            <a:t>引入类似的不连续</a:t>
          </a:r>
          <a:r>
            <a:rPr lang="zh-CN" sz="1400" kern="1200"/>
            <a:t>，因为人的耳朵把任何不连续的信号解释为有噪声的</a:t>
          </a:r>
          <a:r>
            <a:rPr lang="zh-CN" altLang="en-US" sz="1400" kern="1200"/>
            <a:t>。（</a:t>
          </a:r>
          <a:r>
            <a:rPr lang="zh-CN" sz="1400" kern="1200"/>
            <a:t>心理声学</a:t>
          </a:r>
          <a:r>
            <a:rPr lang="zh-CN" altLang="en-US" sz="1400" kern="1200"/>
            <a:t>的原理）</a:t>
          </a:r>
          <a:endParaRPr lang="zh-CN" sz="1400" kern="1200" dirty="0"/>
        </a:p>
      </dsp:txBody>
      <dsp:txXfrm rot="10800000">
        <a:off x="2909816" y="1746426"/>
        <a:ext cx="2165038" cy="2068876"/>
      </dsp:txXfrm>
    </dsp:sp>
    <dsp:sp modelId="{ABF30CDD-F0E0-4884-BFD7-45E57C8EAD31}">
      <dsp:nvSpPr>
        <dsp:cNvPr id="0" name=""/>
        <dsp:cNvSpPr/>
      </dsp:nvSpPr>
      <dsp:spPr>
        <a:xfrm>
          <a:off x="5370130" y="232856"/>
          <a:ext cx="2296326" cy="1280712"/>
        </a:xfrm>
        <a:prstGeom prst="roundRect">
          <a:avLst>
            <a:gd name="adj" fmla="val 10000"/>
          </a:avLst>
        </a:prstGeom>
        <a:blipFill rotWithShape="1">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968268-FD78-4FAB-9415-14EAF0BAD070}">
      <dsp:nvSpPr>
        <dsp:cNvPr id="0" name=""/>
        <dsp:cNvSpPr/>
      </dsp:nvSpPr>
      <dsp:spPr>
        <a:xfrm rot="10800000">
          <a:off x="5370130" y="1746426"/>
          <a:ext cx="2296326" cy="213452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sz="1400" kern="1200" dirty="0"/>
            <a:t>高频附加</a:t>
          </a:r>
          <a:r>
            <a:rPr lang="en-US" sz="1400" kern="1200" dirty="0"/>
            <a:t>(HFA)</a:t>
          </a:r>
          <a:r>
            <a:rPr lang="zh-CN" sz="1400" kern="1200" dirty="0"/>
            <a:t>：在第三种扰动方法是在预处理阶段向滤除过的音频</a:t>
          </a:r>
          <a:r>
            <a:rPr lang="zh-CN" sz="1400" b="1" kern="1200" dirty="0">
              <a:solidFill>
                <a:srgbClr val="FF0000"/>
              </a:solidFill>
            </a:rPr>
            <a:t>添加高频</a:t>
          </a:r>
          <a:r>
            <a:rPr lang="zh-CN" sz="1400" kern="1200" dirty="0"/>
            <a:t>。如果正弦波有足够的强度，则它有可能在人耳中将基础音频命令掩盖。</a:t>
          </a:r>
        </a:p>
      </dsp:txBody>
      <dsp:txXfrm rot="10800000">
        <a:off x="5435774" y="1746426"/>
        <a:ext cx="2165038" cy="2068876"/>
      </dsp:txXfrm>
    </dsp:sp>
    <dsp:sp modelId="{0CD25DC7-7120-42C3-B6B1-E798E5686AAF}">
      <dsp:nvSpPr>
        <dsp:cNvPr id="0" name=""/>
        <dsp:cNvSpPr/>
      </dsp:nvSpPr>
      <dsp:spPr>
        <a:xfrm>
          <a:off x="7896089" y="232856"/>
          <a:ext cx="2296326" cy="1280712"/>
        </a:xfrm>
        <a:prstGeom prst="roundRect">
          <a:avLst>
            <a:gd name="adj" fmla="val 10000"/>
          </a:avLst>
        </a:prstGeom>
        <a:blipFill rotWithShape="1">
          <a:blip xmlns:r="http://schemas.openxmlformats.org/officeDocument/2006/relationships" r:embed="rId4"/>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60DC66-262D-4D48-98A9-8AD7F4E73F7D}">
      <dsp:nvSpPr>
        <dsp:cNvPr id="0" name=""/>
        <dsp:cNvSpPr/>
      </dsp:nvSpPr>
      <dsp:spPr>
        <a:xfrm rot="10800000">
          <a:off x="7896089" y="1746426"/>
          <a:ext cx="2296326" cy="213452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sz="1400" kern="1200"/>
            <a:t>时间尺度</a:t>
          </a:r>
          <a:r>
            <a:rPr lang="en-US" sz="1400" kern="1200"/>
            <a:t>(TS)</a:t>
          </a:r>
          <a:r>
            <a:rPr lang="zh-CN" sz="1400" kern="1200"/>
            <a:t>：</a:t>
          </a:r>
          <a:r>
            <a:rPr lang="zh-CN" altLang="en-US" sz="1400" kern="1200"/>
            <a:t>由于</a:t>
          </a:r>
          <a:r>
            <a:rPr lang="zh-CN" sz="1400" kern="1200"/>
            <a:t>人类更难理解语速较快的单词。</a:t>
          </a:r>
          <a:r>
            <a:rPr lang="zh-CN" altLang="en-US" sz="1400" kern="1200"/>
            <a:t>所以</a:t>
          </a:r>
          <a:r>
            <a:rPr lang="zh-CN" sz="1400" kern="1200"/>
            <a:t>我们可以将语音命令</a:t>
          </a:r>
          <a:r>
            <a:rPr lang="zh-CN" sz="1400" b="1" kern="1200">
              <a:solidFill>
                <a:srgbClr val="FF0000"/>
              </a:solidFill>
            </a:rPr>
            <a:t>加速</a:t>
          </a:r>
          <a:r>
            <a:rPr lang="zh-CN" altLang="en-US" sz="1400" b="1" kern="1200">
              <a:solidFill>
                <a:srgbClr val="FF0000"/>
              </a:solidFill>
            </a:rPr>
            <a:t>直到</a:t>
          </a:r>
          <a:r>
            <a:rPr lang="zh-CN" sz="1400" kern="1200"/>
            <a:t>仍能够正确转录的一个程度。</a:t>
          </a:r>
          <a:endParaRPr lang="zh-CN" sz="1400" kern="1200" dirty="0"/>
        </a:p>
      </dsp:txBody>
      <dsp:txXfrm rot="10800000">
        <a:off x="7961733" y="1746426"/>
        <a:ext cx="2165038" cy="20688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1F6EF-BF18-444D-A762-2A1CAE668B3E}">
      <dsp:nvSpPr>
        <dsp:cNvPr id="0" name=""/>
        <dsp:cNvSpPr/>
      </dsp:nvSpPr>
      <dsp:spPr>
        <a:xfrm>
          <a:off x="50" y="186483"/>
          <a:ext cx="4818573" cy="73856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sz="1800" kern="1200" dirty="0"/>
            <a:t>传统的做法：企图通过添加</a:t>
          </a:r>
          <a:r>
            <a:rPr lang="zh-CN" sz="1800" b="1" kern="1200" dirty="0">
              <a:solidFill>
                <a:srgbClr val="FF0000"/>
              </a:solidFill>
            </a:rPr>
            <a:t>背景噪音</a:t>
          </a:r>
          <a:r>
            <a:rPr lang="zh-CN" sz="1800" kern="1200" dirty="0"/>
            <a:t>掩盖攻击音频；</a:t>
          </a:r>
        </a:p>
      </dsp:txBody>
      <dsp:txXfrm>
        <a:off x="50" y="186483"/>
        <a:ext cx="4818573" cy="738560"/>
      </dsp:txXfrm>
    </dsp:sp>
    <dsp:sp modelId="{9B404CB1-A2F7-4999-A8FD-A134167F9240}">
      <dsp:nvSpPr>
        <dsp:cNvPr id="0" name=""/>
        <dsp:cNvSpPr/>
      </dsp:nvSpPr>
      <dsp:spPr>
        <a:xfrm>
          <a:off x="50" y="925044"/>
          <a:ext cx="4818573" cy="14328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sz="1800" kern="1200" dirty="0"/>
            <a:t>人类能够更好地从噪声中恢复（理解）语音</a:t>
          </a:r>
          <a:r>
            <a:rPr lang="zh-CN" altLang="en-US" sz="1800" kern="1200" dirty="0"/>
            <a:t>；</a:t>
          </a:r>
          <a:endParaRPr lang="zh-CN" sz="1800" kern="1200" dirty="0"/>
        </a:p>
        <a:p>
          <a:pPr marL="171450" lvl="1" indent="-171450" algn="l" defTabSz="800100">
            <a:lnSpc>
              <a:spcPct val="90000"/>
            </a:lnSpc>
            <a:spcBef>
              <a:spcPct val="0"/>
            </a:spcBef>
            <a:spcAft>
              <a:spcPct val="15000"/>
            </a:spcAft>
            <a:buChar char="•"/>
          </a:pPr>
          <a:r>
            <a:rPr lang="zh-CN" sz="1800" kern="1200" dirty="0"/>
            <a:t>如果</a:t>
          </a:r>
          <a:r>
            <a:rPr lang="en-US" sz="1800" kern="1200" dirty="0"/>
            <a:t>VPS</a:t>
          </a:r>
          <a:r>
            <a:rPr lang="zh-CN" sz="1800" kern="1200" dirty="0"/>
            <a:t>使用</a:t>
          </a:r>
          <a:r>
            <a:rPr lang="en-US" sz="1800" kern="1200" dirty="0"/>
            <a:t>VAD</a:t>
          </a:r>
          <a:r>
            <a:rPr lang="zh-CN" altLang="en-US" sz="1800" kern="1200" dirty="0"/>
            <a:t>（语音活动检测）</a:t>
          </a:r>
          <a:r>
            <a:rPr lang="zh-CN" sz="1800" kern="1200" dirty="0"/>
            <a:t>，这将导致攻击音频被归类为噪声，不能进一步处理</a:t>
          </a:r>
          <a:r>
            <a:rPr lang="zh-CN" altLang="en-US" sz="1800" kern="1200" dirty="0"/>
            <a:t>。</a:t>
          </a:r>
          <a:endParaRPr lang="zh-CN" sz="1800" kern="1200" dirty="0"/>
        </a:p>
      </dsp:txBody>
      <dsp:txXfrm>
        <a:off x="50" y="925044"/>
        <a:ext cx="4818573" cy="1432889"/>
      </dsp:txXfrm>
    </dsp:sp>
    <dsp:sp modelId="{F3901EDB-922C-4323-8B7D-CD55E130A5ED}">
      <dsp:nvSpPr>
        <dsp:cNvPr id="0" name=""/>
        <dsp:cNvSpPr/>
      </dsp:nvSpPr>
      <dsp:spPr>
        <a:xfrm>
          <a:off x="5493223" y="186483"/>
          <a:ext cx="4818573" cy="73856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sz="1800" kern="1200" dirty="0"/>
            <a:t>本篇论文的做法：利用“</a:t>
          </a:r>
          <a:r>
            <a:rPr lang="zh-CN" sz="1800" b="1" kern="1200" dirty="0"/>
            <a:t>听者更专注于高频分量</a:t>
          </a:r>
          <a:r>
            <a:rPr lang="zh-CN" sz="1800" kern="1200" dirty="0"/>
            <a:t>”的</a:t>
          </a:r>
          <a:r>
            <a:rPr lang="zh-CN" sz="1800" b="1" kern="1200" dirty="0">
              <a:solidFill>
                <a:srgbClr val="FF0000"/>
              </a:solidFill>
            </a:rPr>
            <a:t>心理声学</a:t>
          </a:r>
          <a:r>
            <a:rPr lang="zh-CN" sz="1800" kern="1200" dirty="0"/>
            <a:t>知识进行攻击：</a:t>
          </a:r>
        </a:p>
      </dsp:txBody>
      <dsp:txXfrm>
        <a:off x="5493223" y="186483"/>
        <a:ext cx="4818573" cy="738560"/>
      </dsp:txXfrm>
    </dsp:sp>
    <dsp:sp modelId="{E157DE64-7FFA-4826-A020-3A810968CF8E}">
      <dsp:nvSpPr>
        <dsp:cNvPr id="0" name=""/>
        <dsp:cNvSpPr/>
      </dsp:nvSpPr>
      <dsp:spPr>
        <a:xfrm>
          <a:off x="5493223" y="925044"/>
          <a:ext cx="4818573" cy="14328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sz="1800" kern="1200" dirty="0"/>
            <a:t>人类感知声音的响度是对数级的，并且更高的频率被认为更响亮。这种</a:t>
          </a:r>
          <a:r>
            <a:rPr lang="zh-CN" altLang="en-US" sz="1800" kern="1200" dirty="0"/>
            <a:t>效应</a:t>
          </a:r>
          <a:r>
            <a:rPr lang="zh-CN" sz="1800" kern="1200" dirty="0"/>
            <a:t>将导致听者更专注于高频分量，而忽略通常与语音相关的低频分量。</a:t>
          </a:r>
        </a:p>
      </dsp:txBody>
      <dsp:txXfrm>
        <a:off x="5493223" y="925044"/>
        <a:ext cx="4818573" cy="1432889"/>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15T02:52:42.906"/>
    </inkml:context>
    <inkml:brush xml:id="br0">
      <inkml:brushProperty name="width" value="0.2" units="cm"/>
      <inkml:brushProperty name="height" value="0.2" units="cm"/>
      <inkml:brushProperty name="color" value="#FFFFFF"/>
      <inkml:brushProperty name="ignorePressure" value="1"/>
    </inkml:brush>
  </inkml:definitions>
  <inkml:trace contextRef="#ctx0" brushRef="#br0">0 1,'1592'1592,"-1733"-1734,133 134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15T02:52:44.751"/>
    </inkml:context>
    <inkml:brush xml:id="br0">
      <inkml:brushProperty name="width" value="0.2" units="cm"/>
      <inkml:brushProperty name="height" value="0.2" units="cm"/>
      <inkml:brushProperty name="color" value="#FFFFFF"/>
      <inkml:brushProperty name="ignorePressure" value="1"/>
    </inkml:brush>
  </inkml:definitions>
  <inkml:trace contextRef="#ctx0" brushRef="#br0">0 1,'1074'1074,"-1067"-1067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15T02:52:46.775"/>
    </inkml:context>
    <inkml:brush xml:id="br0">
      <inkml:brushProperty name="width" value="0.2" units="cm"/>
      <inkml:brushProperty name="height" value="0.2" units="cm"/>
      <inkml:brushProperty name="color" value="#FFFFFF"/>
      <inkml:brushProperty name="ignorePressure" value="1"/>
    </inkml:brush>
  </inkml:definitions>
  <inkml:trace contextRef="#ctx0" brushRef="#br0">1 0,'2682'2682,"-2698"-2697,15 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5T02:52:47.138"/>
    </inkml:context>
    <inkml:brush xml:id="br0">
      <inkml:brushProperty name="width" value="0.2" units="cm"/>
      <inkml:brushProperty name="height" value="0.2" units="cm"/>
      <inkml:brushProperty name="color" value="#FFFFFF"/>
    </inkml:brush>
  </inkml:definitions>
  <inkml:trace contextRef="#ctx0" brushRef="#br0">3961 68 24575,'0'-1'0,"0"1"0,0-1 0,-1 0 0,1 1 0,0-1 0,-1 0 0,1 1 0,-1-1 0,1 0 0,-1 1 0,1-1 0,-1 1 0,1-1 0,-1 1 0,0-1 0,1 1 0,-1-1 0,0 1 0,1 0 0,-1-1 0,0 1 0,0 0 0,1 0 0,-1 0 0,0-1 0,0 1 0,-1 0 0,-25-3 0,24 3 0,-126-2-595,-34-3-248,-302-7-4184,307 14 2950,12-1 876,-181-3-1112,131-13 2313,-31-1 0,-563 13-2087,406 5 1786,16 11 1376,232-11-1149,89-3 1009,1 1 0,-1 3 0,-66 12 0,98-12-675,1 1 1,-1 0-1,1 1 0,0 1 1,0 0-1,1 1 0,0 0 0,0 1 1,-22 18-1,23-16 1706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0A3A8-4A3D-4B6C-AA42-0EB0DDD52653}"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905C4-68B8-402D-B094-3ABA7D82CC50}" type="slidenum">
              <a:rPr lang="zh-CN" altLang="en-US" smtClean="0"/>
              <a:t>‹#›</a:t>
            </a:fld>
            <a:endParaRPr lang="zh-CN" altLang="en-US"/>
          </a:p>
        </p:txBody>
      </p:sp>
    </p:spTree>
    <p:extLst>
      <p:ext uri="{BB962C8B-B14F-4D97-AF65-F5344CB8AC3E}">
        <p14:creationId xmlns:p14="http://schemas.microsoft.com/office/powerpoint/2010/main" val="3369106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我们将要介绍一种实用的语言攻击方法</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332AE-CF90-437C-9F1F-BE6050743CDA}"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6476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不讲</a:t>
            </a:r>
            <a:endParaRPr lang="en-US" altLang="zh-CN" b="0" dirty="0"/>
          </a:p>
          <a:p>
            <a:endParaRPr lang="en-US" altLang="zh-CN" b="0" dirty="0"/>
          </a:p>
          <a:p>
            <a:r>
              <a:rPr lang="zh-CN" altLang="en-US" b="0" dirty="0"/>
              <a:t>由于梅尔频率倒谱的频带划分是在梅尔刻度上等距划分的，</a:t>
            </a:r>
            <a:r>
              <a:rPr lang="zh-CN" altLang="en-US" b="0" i="0" dirty="0">
                <a:solidFill>
                  <a:srgbClr val="333333"/>
                </a:solidFill>
                <a:effectLst/>
                <a:latin typeface="Helvetica Neue"/>
              </a:rPr>
              <a:t>它比用于正常的对数</a:t>
            </a:r>
            <a:r>
              <a:rPr lang="zh-CN" altLang="en-US" b="0" i="0" u="none" strike="noStrike" dirty="0">
                <a:solidFill>
                  <a:srgbClr val="136EC2"/>
                </a:solidFill>
                <a:effectLst/>
                <a:latin typeface="Helvetica Neue"/>
              </a:rPr>
              <a:t>倒频谱</a:t>
            </a:r>
            <a:r>
              <a:rPr lang="zh-CN" altLang="en-US" b="0" i="0" dirty="0">
                <a:solidFill>
                  <a:srgbClr val="333333"/>
                </a:solidFill>
                <a:effectLst/>
                <a:latin typeface="Helvetica Neue"/>
              </a:rPr>
              <a:t>中的线性间隔的频带更能近似人类的听觉系统。</a:t>
            </a:r>
            <a:endParaRPr lang="zh-CN" altLang="en-US" b="1"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9535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理解了攻击原理，我们结合了心里声学，提出了四种干扰措施，产生可以让</a:t>
            </a:r>
            <a:r>
              <a:rPr lang="en-US" altLang="zh-CN" dirty="0"/>
              <a:t>VPS</a:t>
            </a:r>
            <a:r>
              <a:rPr lang="zh-CN" altLang="en-US" dirty="0"/>
              <a:t>识别，但是人类听不懂的音频。在这节中进行讲解</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90604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最上边这个图显示的是原始音频时域图，下边展示的是四种干扰方法。</a:t>
            </a:r>
            <a:endParaRPr lang="en-US" altLang="zh-CN" dirty="0"/>
          </a:p>
          <a:p>
            <a:r>
              <a:rPr lang="zh-CN" altLang="en-US" b="0" i="0" dirty="0">
                <a:solidFill>
                  <a:srgbClr val="4D4D4D"/>
                </a:solidFill>
                <a:effectLst/>
                <a:latin typeface="-apple-system"/>
              </a:rPr>
              <a:t>第一种是时域反转：</a:t>
            </a:r>
            <a:r>
              <a:rPr lang="zh-CN" altLang="en-US" b="1" i="0" dirty="0">
                <a:solidFill>
                  <a:srgbClr val="4D4D4D"/>
                </a:solidFill>
                <a:effectLst/>
                <a:latin typeface="-apple-system"/>
              </a:rPr>
              <a:t>快速傅里叶变换</a:t>
            </a:r>
            <a:r>
              <a:rPr lang="en-US" altLang="zh-CN" b="0" i="0" dirty="0">
                <a:solidFill>
                  <a:srgbClr val="4D4D4D"/>
                </a:solidFill>
                <a:effectLst/>
                <a:latin typeface="-apple-system"/>
              </a:rPr>
              <a:t>FFT</a:t>
            </a:r>
            <a:r>
              <a:rPr lang="zh-CN" altLang="en-US" b="0" i="0" dirty="0">
                <a:solidFill>
                  <a:srgbClr val="4D4D4D"/>
                </a:solidFill>
                <a:effectLst/>
                <a:latin typeface="-apple-system"/>
              </a:rPr>
              <a:t>是一个多对一的函数。这意味着时域中两个完全不同的信号可以得到相同的频谱。</a:t>
            </a:r>
            <a:r>
              <a:rPr lang="en-US" altLang="zh-CN" b="0" i="0" dirty="0">
                <a:solidFill>
                  <a:srgbClr val="4D4D4D"/>
                </a:solidFill>
                <a:effectLst/>
                <a:latin typeface="-apple-system"/>
              </a:rPr>
              <a:t>TDI</a:t>
            </a:r>
            <a:r>
              <a:rPr lang="zh-CN" altLang="en-US" b="0" i="0" dirty="0">
                <a:solidFill>
                  <a:srgbClr val="4D4D4D"/>
                </a:solidFill>
                <a:effectLst/>
                <a:latin typeface="-apple-system"/>
              </a:rPr>
              <a:t>扰动方法利用了这一特性，在时域内修改音频，但是到了频域却保持了其频谱不变，通过反转窗口信号。最终会得到这张图中的音频（就是说在整个信号上反转小窗口可以消除平滑性。），由于心理声学的原理，人的耳朵把任何不连续的信号解释为有噪声的，因此这种受干扰的声音是很难理解的。</a:t>
            </a:r>
            <a:endParaRPr lang="en-US" altLang="zh-CN" b="0" i="0" dirty="0">
              <a:solidFill>
                <a:srgbClr val="4D4D4D"/>
              </a:solidFill>
              <a:effectLst/>
              <a:latin typeface="-apple-system"/>
            </a:endParaRPr>
          </a:p>
          <a:p>
            <a:r>
              <a:rPr lang="zh-CN" altLang="en-US" dirty="0"/>
              <a:t>第二中是</a:t>
            </a:r>
            <a:r>
              <a:rPr lang="zh-CN" altLang="en-US" b="0" i="0" dirty="0">
                <a:solidFill>
                  <a:srgbClr val="4D4D4D"/>
                </a:solidFill>
                <a:effectLst/>
                <a:latin typeface="-apple-system"/>
              </a:rPr>
              <a:t>随机相位生成，类似于第一种方法，幅度函数是多对一的，不同相位的两个信号可以具有相同的幅度谱。因此可以得到一个与原始信号相位不同但幅度谱相同的新信号，如图</a:t>
            </a:r>
            <a:r>
              <a:rPr lang="en-US" altLang="zh-CN" b="0" i="0" dirty="0">
                <a:solidFill>
                  <a:srgbClr val="4D4D4D"/>
                </a:solidFill>
                <a:effectLst/>
                <a:latin typeface="-apple-system"/>
              </a:rPr>
              <a:t>2c</a:t>
            </a:r>
            <a:r>
              <a:rPr lang="zh-CN" altLang="en-US" b="0" i="0" dirty="0">
                <a:solidFill>
                  <a:srgbClr val="4D4D4D"/>
                </a:solidFill>
                <a:effectLst/>
                <a:latin typeface="-apple-system"/>
              </a:rPr>
              <a:t>所示。这将会在信号中引入类似的不连续，由于心理声学的基本原理，这使得受扰动的音频更难解释。</a:t>
            </a:r>
            <a:endParaRPr lang="en-US" altLang="zh-CN" b="0" i="0" dirty="0">
              <a:solidFill>
                <a:srgbClr val="4D4D4D"/>
              </a:solidFill>
              <a:effectLst/>
              <a:latin typeface="-apple-system"/>
            </a:endParaRPr>
          </a:p>
          <a:p>
            <a:r>
              <a:rPr lang="zh-CN" altLang="en-US" b="0" i="0" dirty="0">
                <a:solidFill>
                  <a:srgbClr val="4D4D4D"/>
                </a:solidFill>
                <a:effectLst/>
                <a:latin typeface="-apple-system"/>
              </a:rPr>
              <a:t>第三种方法是高频附加，也就是说在音频中添加高频。转下一页</a:t>
            </a:r>
            <a:r>
              <a:rPr lang="en-US" altLang="zh-CN" b="0" i="0" dirty="0">
                <a:solidFill>
                  <a:srgbClr val="4D4D4D"/>
                </a:solidFill>
                <a:effectLst/>
                <a:latin typeface="-apple-system"/>
              </a:rPr>
              <a:t>ppt</a:t>
            </a:r>
          </a:p>
          <a:p>
            <a:r>
              <a:rPr lang="zh-CN" altLang="en-US" b="0" i="0" dirty="0">
                <a:solidFill>
                  <a:srgbClr val="4D4D4D"/>
                </a:solidFill>
                <a:effectLst/>
                <a:latin typeface="-apple-system"/>
              </a:rPr>
              <a:t>第四中方法是时间尺度，说话人和语音识别模型需要考虑人类说话的速度。相对于语速较慢的单词，人类更难理解语速较快的单词。我们通过丢弃不必要的采样（</a:t>
            </a:r>
            <a:r>
              <a:rPr lang="en-US" altLang="zh-CN" b="0" i="0" dirty="0">
                <a:solidFill>
                  <a:srgbClr val="4D4D4D"/>
                </a:solidFill>
                <a:effectLst/>
                <a:latin typeface="-apple-system"/>
              </a:rPr>
              <a:t>samples</a:t>
            </a:r>
            <a:r>
              <a:rPr lang="zh-CN" altLang="en-US" b="0" i="0" dirty="0">
                <a:solidFill>
                  <a:srgbClr val="4D4D4D"/>
                </a:solidFill>
                <a:effectLst/>
                <a:latin typeface="-apple-system"/>
              </a:rPr>
              <a:t>）并保持相同的采样速率来在时域内压缩音频。音频的时间更短，但保留了与原始音频相同的频谱。</a:t>
            </a:r>
            <a:endParaRPr lang="en-US" altLang="zh-CN" b="0" i="0" dirty="0">
              <a:solidFill>
                <a:srgbClr val="4D4D4D"/>
              </a:solidFill>
              <a:effectLst/>
              <a:latin typeface="-apple-system"/>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 </a:t>
            </a:r>
            <a:r>
              <a:rPr lang="en-US" altLang="zh-CN" dirty="0"/>
              <a:t>HFA</a:t>
            </a:r>
            <a:r>
              <a:rPr lang="zh-CN" altLang="en-US" dirty="0"/>
              <a:t>中的预处理阶段是我们攻击音频扰动生成的预处理阶段，不和</a:t>
            </a:r>
            <a:r>
              <a:rPr lang="en-US" altLang="zh-CN" dirty="0"/>
              <a:t>VPS</a:t>
            </a:r>
            <a:r>
              <a:rPr lang="zh-CN" altLang="en-US" dirty="0"/>
              <a:t>预处理混淆；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49191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0" i="0" dirty="0">
                <a:solidFill>
                  <a:srgbClr val="4D4D4D"/>
                </a:solidFill>
                <a:effectLst/>
                <a:latin typeface="-apple-system"/>
              </a:rPr>
              <a:t>这种做法与传统添加背景噪音不同，在传统做法中，</a:t>
            </a:r>
            <a:r>
              <a:rPr lang="zh-CN" altLang="zh-CN" sz="4000" dirty="0"/>
              <a:t>人类能够从噪声中理解语音</a:t>
            </a:r>
            <a:endParaRPr lang="zh-CN" alt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0" i="0" dirty="0">
                <a:solidFill>
                  <a:srgbClr val="4D4D4D"/>
                </a:solidFill>
                <a:effectLst/>
                <a:latin typeface="-apple-system"/>
              </a:rPr>
              <a:t>而在本文中，由于人类的耳朵对高频很敏感，因此产生的声音听起来可能会很痛苦。也就是说</a:t>
            </a:r>
            <a:r>
              <a:rPr lang="zh-CN" altLang="zh-CN" sz="2800" dirty="0"/>
              <a:t>人类感知声音的响度是对数级的，并且更高的频率被认为更响亮。这种</a:t>
            </a:r>
            <a:r>
              <a:rPr lang="zh-CN" altLang="en-US" sz="2800" dirty="0"/>
              <a:t>效应</a:t>
            </a:r>
            <a:r>
              <a:rPr lang="zh-CN" altLang="zh-CN" sz="2800" dirty="0"/>
              <a:t>将导致听者更专注于高频分量，而忽略通常与语音相关的低频分量。</a:t>
            </a:r>
            <a:r>
              <a:rPr lang="zh-CN" altLang="en-US" sz="2800" dirty="0"/>
              <a:t>因此添加的干扰，是处于</a:t>
            </a:r>
            <a:r>
              <a:rPr lang="zh-CN" altLang="en-US" sz="2800" dirty="0">
                <a:solidFill>
                  <a:srgbClr val="FF0000"/>
                </a:solidFill>
              </a:rPr>
              <a:t>人耳</a:t>
            </a:r>
            <a:r>
              <a:rPr lang="zh-CN" altLang="en-US" sz="2800" dirty="0"/>
              <a:t>听力</a:t>
            </a:r>
            <a:r>
              <a:rPr lang="zh-CN" altLang="en-US" sz="2800" dirty="0">
                <a:solidFill>
                  <a:srgbClr val="FF0000"/>
                </a:solidFill>
              </a:rPr>
              <a:t>范围内</a:t>
            </a:r>
            <a:r>
              <a:rPr lang="zh-CN" altLang="en-US" sz="2800" dirty="0"/>
              <a:t>的高频部分，同时也处于</a:t>
            </a:r>
            <a:r>
              <a:rPr lang="en-US" altLang="zh-CN" sz="2800" dirty="0">
                <a:solidFill>
                  <a:srgbClr val="FF0000"/>
                </a:solidFill>
              </a:rPr>
              <a:t>VPS</a:t>
            </a:r>
            <a:r>
              <a:rPr lang="zh-CN" altLang="en-US" sz="2800" dirty="0"/>
              <a:t>预处理阶段中</a:t>
            </a:r>
            <a:r>
              <a:rPr lang="zh-CN" altLang="en-US" sz="2800" dirty="0">
                <a:solidFill>
                  <a:srgbClr val="FF0000"/>
                </a:solidFill>
              </a:rPr>
              <a:t>被过滤掉</a:t>
            </a:r>
            <a:r>
              <a:rPr lang="zh-CN" altLang="en-US" sz="2800" dirty="0"/>
              <a:t>的范围，可以获得相同的特征向量。</a:t>
            </a:r>
            <a:endParaRPr lang="en-US" altLang="zh-CN"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t>上一张</a:t>
            </a:r>
            <a:r>
              <a:rPr lang="en-US" altLang="zh-CN" sz="2800" dirty="0"/>
              <a:t>ppt</a:t>
            </a:r>
            <a:r>
              <a:rPr lang="zh-CN" altLang="en-US" sz="2800" dirty="0"/>
              <a:t>。</a:t>
            </a:r>
            <a:endParaRPr lang="en-US" altLang="zh-CN"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kern="0" dirty="0">
              <a:solidFill>
                <a:srgbClr val="4D4D4D"/>
              </a:solidFill>
              <a:effectLst/>
              <a:highlight>
                <a:srgbClr val="FFFF00"/>
              </a:highlight>
              <a:latin typeface="Arial" panose="020B0604020202020204" pitchFamily="34" charset="0"/>
              <a:ea typeface="宋体" panose="02010600030101010101" pitchFamily="2" charset="-122"/>
              <a:cs typeface="Arial" panose="020B060402020202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97773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6697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4D4D4D"/>
                </a:solidFill>
                <a:effectLst/>
                <a:uLnTx/>
                <a:uFillTx/>
                <a:latin typeface="-apple-system"/>
                <a:ea typeface="微软雅黑"/>
                <a:cs typeface="+mn-cs"/>
              </a:rPr>
              <a:t>使用不同的扰动方案需要利用不同的参数。</a:t>
            </a:r>
            <a:r>
              <a:rPr lang="zh-CN" altLang="en-US" sz="1200" b="0" i="0" dirty="0">
                <a:solidFill>
                  <a:srgbClr val="4D4D4D"/>
                </a:solidFill>
                <a:effectLst/>
                <a:latin typeface="-apple-system"/>
              </a:rPr>
              <a:t>攻击者确定扰动方案并选择用来扰乱音频的参数：音频速度、高频强度和窗口大小。攻击者将这些参数连同正常音频一起提供给</a:t>
            </a:r>
            <a:r>
              <a:rPr lang="en-US" altLang="zh-CN" sz="1200" b="0" i="0" dirty="0">
                <a:solidFill>
                  <a:srgbClr val="4D4D4D"/>
                </a:solidFill>
                <a:effectLst/>
                <a:latin typeface="-apple-system"/>
              </a:rPr>
              <a:t>PE</a:t>
            </a:r>
            <a:r>
              <a:rPr lang="zh-CN" altLang="en-US" sz="1200" b="0" i="0" dirty="0">
                <a:solidFill>
                  <a:srgbClr val="4D4D4D"/>
                </a:solidFill>
                <a:effectLst/>
                <a:latin typeface="-apple-system"/>
              </a:rPr>
              <a:t>。</a:t>
            </a:r>
            <a:r>
              <a:rPr lang="en-US" altLang="zh-CN" sz="1200" b="0" i="0" dirty="0">
                <a:solidFill>
                  <a:srgbClr val="4D4D4D"/>
                </a:solidFill>
                <a:effectLst/>
                <a:latin typeface="-apple-system"/>
              </a:rPr>
              <a:t>PE</a:t>
            </a:r>
            <a:r>
              <a:rPr lang="zh-CN" altLang="en-US" sz="1200" b="0" i="0" dirty="0">
                <a:solidFill>
                  <a:srgbClr val="4D4D4D"/>
                </a:solidFill>
                <a:effectLst/>
                <a:latin typeface="-apple-system"/>
              </a:rPr>
              <a:t>生成攻击音频样本。然后将攻击音频样本传递到目标</a:t>
            </a:r>
            <a:r>
              <a:rPr lang="en-US" altLang="zh-CN" sz="1200" b="0" i="0" dirty="0">
                <a:solidFill>
                  <a:srgbClr val="4D4D4D"/>
                </a:solidFill>
                <a:effectLst/>
                <a:latin typeface="-apple-system"/>
              </a:rPr>
              <a:t>VPS</a:t>
            </a:r>
            <a:r>
              <a:rPr lang="zh-CN" altLang="en-US" sz="1200" b="0" i="0" dirty="0">
                <a:solidFill>
                  <a:srgbClr val="4D4D4D"/>
                </a:solidFill>
                <a:effectLst/>
                <a:latin typeface="-apple-system"/>
              </a:rPr>
              <a:t>。</a:t>
            </a:r>
            <a:r>
              <a:rPr lang="zh-CN" altLang="en-US" sz="1200" dirty="0">
                <a:solidFill>
                  <a:srgbClr val="4D4D4D"/>
                </a:solidFill>
                <a:latin typeface="-apple-system"/>
              </a:rPr>
              <a:t>选择有较好效果的音频作为攻击音频。</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4D4D4D"/>
              </a:solidFill>
              <a:effectLst/>
              <a:latin typeface="-apple-system"/>
            </a:endParaRPr>
          </a:p>
          <a:p>
            <a:r>
              <a:rPr lang="zh-CN" altLang="en-US" dirty="0"/>
              <a:t>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77571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4D4D4D"/>
                </a:solidFill>
                <a:latin typeface="-apple-system"/>
              </a:rPr>
              <a:t>（到这里就完成了实现攻击音频的完整过程。下面是对攻击音频生成的一个改进方法。我们不对整句话进行扰动，而是对每一个单词进行扰动。这是因为</a:t>
            </a:r>
            <a:r>
              <a:rPr lang="en-US" altLang="zh-CN" b="1" spc="300" dirty="0">
                <a:solidFill>
                  <a:schemeClr val="tx1">
                    <a:lumMod val="85000"/>
                    <a:lumOff val="15000"/>
                  </a:schemeClr>
                </a:solidFill>
                <a:latin typeface="Arial"/>
                <a:ea typeface="微软雅黑"/>
              </a:rPr>
              <a:t>VPS</a:t>
            </a:r>
            <a:r>
              <a:rPr lang="zh-CN" altLang="en-US" b="1" spc="300" dirty="0">
                <a:solidFill>
                  <a:schemeClr val="tx1">
                    <a:lumMod val="85000"/>
                    <a:lumOff val="15000"/>
                  </a:schemeClr>
                </a:solidFill>
                <a:latin typeface="Arial"/>
                <a:ea typeface="微软雅黑"/>
              </a:rPr>
              <a:t>比人能更好地识别一些单词。有时，这个属性被有意地内置到模型中。这样就可以</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将每个单词的扰动音频样本连接起来，创建所有可能的组合，从而生成一组更大的攻击音频样本。</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41898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90604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5400" b="0" i="0" dirty="0">
                <a:solidFill>
                  <a:srgbClr val="4D4D4D"/>
                </a:solidFill>
                <a:effectLst/>
                <a:latin typeface="-apple-system"/>
              </a:rPr>
              <a:t>我们的选择囊括了各种已知的体系结构，黑盒</a:t>
            </a:r>
            <a:r>
              <a:rPr lang="en-US" altLang="zh-CN" sz="5400" b="0" i="0" dirty="0">
                <a:solidFill>
                  <a:srgbClr val="4D4D4D"/>
                </a:solidFill>
                <a:effectLst/>
                <a:latin typeface="-apple-system"/>
              </a:rPr>
              <a:t>API</a:t>
            </a:r>
            <a:r>
              <a:rPr lang="zh-CN" altLang="en-US" sz="5400" b="0" i="0" dirty="0">
                <a:solidFill>
                  <a:srgbClr val="4D4D4D"/>
                </a:solidFill>
                <a:effectLst/>
                <a:latin typeface="-apple-system"/>
              </a:rPr>
              <a:t>和特征提取技术。需要注意的是，</a:t>
            </a:r>
            <a:r>
              <a:rPr lang="zh-CN" altLang="en-US" sz="4000" b="0" i="0" dirty="0">
                <a:solidFill>
                  <a:srgbClr val="4D4D4D"/>
                </a:solidFill>
                <a:effectLst/>
                <a:latin typeface="-apple-system"/>
              </a:rPr>
              <a:t>尽管某些系统的体系结构是已知的，但是只使用声学特性来构造攻击音频，而不是使用有关底层模型的任何可用信息。</a:t>
            </a:r>
            <a:endParaRPr lang="en-US" altLang="zh-CN" sz="2800"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50459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基本上检测攻击语音的效果，都会在这两种场景下进行。第一种</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有线的方法。</a:t>
            </a:r>
            <a:r>
              <a:rPr lang="zh-CN" altLang="en-US" dirty="0"/>
              <a:t>是</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攻击音频以</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.wav</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文件直接传递给模型，通常我们会</a:t>
            </a:r>
            <a:r>
              <a:rPr lang="zh-CN" altLang="en-US" b="0" i="0" dirty="0">
                <a:solidFill>
                  <a:srgbClr val="4D4D4D"/>
                </a:solidFill>
                <a:effectLst/>
                <a:latin typeface="-apple-system"/>
              </a:rPr>
              <a:t>选择了一个听起来最差，最不懂的音频作为最终的攻击音频</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。而另一种通过扬声器向目标</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VPS</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播放攻击音频。</a:t>
            </a:r>
            <a:r>
              <a:rPr kumimoji="0" lang="zh-CN" altLang="en-US" sz="1200" b="0" i="0" u="none" strike="noStrike" kern="1200" cap="none" spc="0" normalizeH="0" baseline="0" noProof="0" dirty="0">
                <a:ln>
                  <a:noFill/>
                </a:ln>
                <a:solidFill>
                  <a:srgbClr val="4D4D4D"/>
                </a:solidFill>
                <a:effectLst/>
                <a:uLnTx/>
                <a:uFillTx/>
                <a:latin typeface="-apple-system"/>
                <a:ea typeface="微软雅黑"/>
                <a:cs typeface="+mn-cs"/>
              </a:rPr>
              <a:t>而</a:t>
            </a:r>
            <a:r>
              <a:rPr lang="zh-CN" altLang="en-US" b="0" i="0" dirty="0">
                <a:solidFill>
                  <a:srgbClr val="4D4D4D"/>
                </a:solidFill>
                <a:effectLst/>
                <a:latin typeface="-apple-system"/>
              </a:rPr>
              <a:t>声学硬件的频率响应、静态干扰和环境噪声等自然因素的影响下，通过扬声器播放攻击音频会降低攻击音频攻击效果。所以说，对于实际的攻击应该可以抵抗这些因素。</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5816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AAE164-4D3F-408A-AF63-C73293295C8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70605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zh-CN" altLang="en-US" sz="4000" b="0" i="0" dirty="0">
                <a:solidFill>
                  <a:srgbClr val="4D4D4D"/>
                </a:solidFill>
                <a:effectLst/>
                <a:latin typeface="-apple-system"/>
              </a:rPr>
              <a:t>在有线攻击方式时，我们</a:t>
            </a:r>
            <a:r>
              <a:rPr lang="en-US" altLang="zh-CN" sz="4000" b="0" i="0" dirty="0">
                <a:solidFill>
                  <a:srgbClr val="4D4D4D"/>
                </a:solidFill>
                <a:effectLst/>
                <a:latin typeface="-apple-system"/>
              </a:rPr>
              <a:t>10</a:t>
            </a:r>
            <a:r>
              <a:rPr lang="zh-CN" altLang="en-US" sz="4000" b="0" i="0" dirty="0">
                <a:solidFill>
                  <a:srgbClr val="4D4D4D"/>
                </a:solidFill>
                <a:effectLst/>
                <a:latin typeface="-apple-system"/>
              </a:rPr>
              <a:t>个</a:t>
            </a:r>
            <a:r>
              <a:rPr lang="en-US" altLang="zh-CN" sz="4000" b="0" i="0" dirty="0">
                <a:solidFill>
                  <a:srgbClr val="4D4D4D"/>
                </a:solidFill>
                <a:effectLst/>
                <a:latin typeface="-apple-system"/>
              </a:rPr>
              <a:t>ASR</a:t>
            </a:r>
            <a:r>
              <a:rPr lang="zh-CN" altLang="en-US" sz="4000" b="0" i="0" dirty="0">
                <a:solidFill>
                  <a:srgbClr val="4D4D4D"/>
                </a:solidFill>
                <a:effectLst/>
                <a:latin typeface="-apple-system"/>
              </a:rPr>
              <a:t>进行了攻击。对于每个模型，我们都能够生成</a:t>
            </a:r>
            <a:r>
              <a:rPr lang="en-US" altLang="zh-CN" sz="4000" b="0" i="0" dirty="0">
                <a:solidFill>
                  <a:srgbClr val="4D4D4D"/>
                </a:solidFill>
                <a:effectLst/>
                <a:latin typeface="-apple-system"/>
              </a:rPr>
              <a:t>ASR</a:t>
            </a:r>
            <a:r>
              <a:rPr lang="zh-CN" altLang="en-US" sz="4000" b="0" i="0" dirty="0">
                <a:solidFill>
                  <a:srgbClr val="4D4D4D"/>
                </a:solidFill>
                <a:effectLst/>
                <a:latin typeface="-apple-system"/>
              </a:rPr>
              <a:t>正确识别的一个音频样本。</a:t>
            </a:r>
            <a:endParaRPr lang="en-US" altLang="zh-CN" sz="4000" b="0" i="0" dirty="0">
              <a:solidFill>
                <a:srgbClr val="4D4D4D"/>
              </a:solidFill>
              <a:effectLst/>
              <a:latin typeface="-apple-system"/>
            </a:endParaRPr>
          </a:p>
          <a:p>
            <a:pPr marL="285750" indent="-285750">
              <a:buFont typeface="Arial" panose="020B0604020202020204" pitchFamily="34" charset="0"/>
              <a:buChar char="•"/>
            </a:pPr>
            <a:r>
              <a:rPr lang="zh-CN" altLang="en-US" sz="4000" dirty="0">
                <a:solidFill>
                  <a:srgbClr val="4D4D4D"/>
                </a:solidFill>
                <a:latin typeface="-apple-system"/>
              </a:rPr>
              <a:t>在无线攻击时，对</a:t>
            </a:r>
            <a:r>
              <a:rPr lang="zh-CN" altLang="en-US" sz="4000" b="0" i="0" dirty="0">
                <a:solidFill>
                  <a:srgbClr val="4D4D4D"/>
                </a:solidFill>
                <a:effectLst/>
                <a:latin typeface="-apple-system"/>
              </a:rPr>
              <a:t>四个短语</a:t>
            </a:r>
            <a:r>
              <a:rPr lang="en-US" altLang="zh-CN" sz="4000" b="0" i="0" dirty="0">
                <a:solidFill>
                  <a:srgbClr val="4D4D4D"/>
                </a:solidFill>
                <a:effectLst/>
                <a:latin typeface="-apple-system"/>
              </a:rPr>
              <a:t>E-H</a:t>
            </a:r>
            <a:r>
              <a:rPr lang="zh-CN" altLang="en-US" sz="4000" b="0" i="0" dirty="0">
                <a:solidFill>
                  <a:srgbClr val="4D4D4D"/>
                </a:solidFill>
                <a:effectLst/>
                <a:latin typeface="-apple-system"/>
              </a:rPr>
              <a:t>生成的攻击音频样本，（左图表示攻击需要使用的命令）从中选择了一个最失真的音频样本。从右表中可以看到，几乎所有短语都成功转录。</a:t>
            </a:r>
            <a:endParaRPr lang="en-US" altLang="zh-CN" sz="4000" b="0" i="0" dirty="0">
              <a:solidFill>
                <a:srgbClr val="4D4D4D"/>
              </a:solidFill>
              <a:effectLst/>
              <a:latin typeface="-apple-system"/>
            </a:endParaRPr>
          </a:p>
          <a:p>
            <a:pPr marL="285750" indent="-285750">
              <a:buFont typeface="Arial" panose="020B0604020202020204" pitchFamily="34" charset="0"/>
              <a:buChar char="•"/>
            </a:pPr>
            <a:r>
              <a:rPr lang="en-US" altLang="zh-CN" sz="4000" b="0" i="0" dirty="0">
                <a:solidFill>
                  <a:srgbClr val="4D4D4D"/>
                </a:solidFill>
                <a:effectLst/>
                <a:latin typeface="-apple-system"/>
              </a:rPr>
              <a:t>Kaldi-DNN</a:t>
            </a:r>
            <a:r>
              <a:rPr lang="zh-CN" altLang="en-US" sz="4000" b="0" i="0" dirty="0">
                <a:solidFill>
                  <a:srgbClr val="4D4D4D"/>
                </a:solidFill>
                <a:effectLst/>
                <a:latin typeface="-apple-system"/>
              </a:rPr>
              <a:t>是唯一未成功转录任何初始</a:t>
            </a:r>
            <a:r>
              <a:rPr lang="en-US" altLang="zh-CN" sz="4000" b="0" i="0" dirty="0">
                <a:solidFill>
                  <a:srgbClr val="4D4D4D"/>
                </a:solidFill>
                <a:effectLst/>
                <a:latin typeface="-apple-system"/>
              </a:rPr>
              <a:t>Over-the-Air</a:t>
            </a:r>
            <a:r>
              <a:rPr lang="zh-CN" altLang="en-US" sz="4000" b="0" i="0" dirty="0">
                <a:solidFill>
                  <a:srgbClr val="4D4D4D"/>
                </a:solidFill>
                <a:effectLst/>
                <a:latin typeface="-apple-system"/>
              </a:rPr>
              <a:t>攻击音频样本的模型。我们认为该模型在训练过程中其音频训练数据没有包含足够的噪声音频。</a:t>
            </a:r>
            <a:endParaRPr lang="en-US" altLang="zh-CN" sz="4000" b="0" i="0" dirty="0">
              <a:solidFill>
                <a:srgbClr val="4D4D4D"/>
              </a:solidFill>
              <a:effectLst/>
              <a:latin typeface="-apple-system"/>
            </a:endParaRPr>
          </a:p>
          <a:p>
            <a:pPr marL="285750" indent="-285750">
              <a:buFont typeface="Arial" panose="020B0604020202020204" pitchFamily="34" charset="0"/>
              <a:buChar char="•"/>
            </a:pPr>
            <a:r>
              <a:rPr lang="zh-CN" altLang="en-US" sz="4000" b="0" i="0" dirty="0">
                <a:solidFill>
                  <a:srgbClr val="4D4D4D"/>
                </a:solidFill>
                <a:effectLst/>
                <a:latin typeface="-apple-system"/>
              </a:rPr>
              <a:t>通过实验结果可以看出这种攻击方法效果是非常有效的。</a:t>
            </a:r>
            <a:endParaRPr lang="zh-CN" altLang="en-US" sz="40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08306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287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t>https://www.semanticscholar.org/paper/Imperio%3A-Robust-Over-the-Air-Adversarial-Examples-Sch%C3%B6nherr-Eisenhofer/3bc2a1ede6f58b2136d7aab68449fb65ed9b6980</a:t>
            </a:r>
          </a:p>
          <a:p>
            <a:endParaRPr lang="en-US" altLang="zh-CN" sz="2800"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5842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t>https://www.semanticscholar.org/paper/Imperio%3A-Robust-Over-the-Air-Adversarial-Examples-Sch%C3%B6nherr-Eisenhofer/3bc2a1ede6f58b2136d7aab68449fb65ed9b6980</a:t>
            </a:r>
          </a:p>
          <a:p>
            <a:r>
              <a:rPr lang="zh-CN" altLang="en-US" sz="4000" b="0" i="0" dirty="0">
                <a:solidFill>
                  <a:srgbClr val="264653"/>
                </a:solidFill>
                <a:effectLst/>
                <a:latin typeface="Roboto" panose="020B0604020202020204" pitchFamily="2" charset="0"/>
              </a:rPr>
              <a:t>自动语音识别 </a:t>
            </a:r>
            <a:r>
              <a:rPr lang="en-US" altLang="zh-CN" sz="4000" b="0" i="0" dirty="0">
                <a:solidFill>
                  <a:srgbClr val="264653"/>
                </a:solidFill>
                <a:effectLst/>
                <a:latin typeface="Roboto" panose="020B0604020202020204" pitchFamily="2" charset="0"/>
              </a:rPr>
              <a:t>(ASR) </a:t>
            </a:r>
            <a:r>
              <a:rPr lang="zh-CN" altLang="en-US" sz="4000" b="0" i="0" dirty="0">
                <a:solidFill>
                  <a:srgbClr val="264653"/>
                </a:solidFill>
                <a:effectLst/>
                <a:latin typeface="Roboto" panose="020B0604020202020204" pitchFamily="2" charset="0"/>
              </a:rPr>
              <a:t>系统可以通过有针对性的攻击音频来欺骗</a:t>
            </a:r>
            <a:r>
              <a:rPr lang="en-US" altLang="zh-CN" sz="4000" b="0" i="0" dirty="0">
                <a:solidFill>
                  <a:srgbClr val="264653"/>
                </a:solidFill>
                <a:effectLst/>
                <a:latin typeface="Roboto" panose="020B0604020202020204" pitchFamily="2" charset="0"/>
              </a:rPr>
              <a:t>VPS</a:t>
            </a:r>
            <a:r>
              <a:rPr lang="zh-CN" altLang="en-US" sz="4000" b="0" i="0" dirty="0">
                <a:solidFill>
                  <a:srgbClr val="264653"/>
                </a:solidFill>
                <a:effectLst/>
                <a:latin typeface="Roboto" panose="020B0604020202020204" pitchFamily="2" charset="0"/>
              </a:rPr>
              <a:t>系统，这些</a:t>
            </a:r>
            <a:r>
              <a:rPr lang="zh-CN" altLang="en-US" sz="4000" dirty="0">
                <a:solidFill>
                  <a:srgbClr val="264653"/>
                </a:solidFill>
                <a:latin typeface="Roboto" panose="020B0604020202020204" pitchFamily="2" charset="0"/>
              </a:rPr>
              <a:t>攻击音频</a:t>
            </a:r>
            <a:r>
              <a:rPr lang="zh-CN" altLang="en-US" sz="4000" b="0" i="0" dirty="0">
                <a:solidFill>
                  <a:srgbClr val="264653"/>
                </a:solidFill>
                <a:effectLst/>
                <a:latin typeface="Roboto" panose="020B0604020202020204" pitchFamily="2" charset="0"/>
              </a:rPr>
              <a:t>诱导 </a:t>
            </a:r>
            <a:r>
              <a:rPr lang="en-US" altLang="zh-CN" sz="4000" b="0" i="0" dirty="0">
                <a:solidFill>
                  <a:srgbClr val="264653"/>
                </a:solidFill>
                <a:effectLst/>
                <a:latin typeface="Roboto" panose="020B0604020202020204" pitchFamily="2" charset="0"/>
              </a:rPr>
              <a:t>ASR </a:t>
            </a:r>
            <a:r>
              <a:rPr lang="zh-CN" altLang="en-US" sz="4000" b="0" i="0" dirty="0">
                <a:solidFill>
                  <a:srgbClr val="264653"/>
                </a:solidFill>
                <a:effectLst/>
                <a:latin typeface="Roboto" panose="020B0604020202020204" pitchFamily="2" charset="0"/>
              </a:rPr>
              <a:t>生成任意转录以响应改变的音频信号。</a:t>
            </a:r>
            <a:endParaRPr lang="en-US" altLang="zh-CN" sz="4000" b="0" i="0" dirty="0">
              <a:solidFill>
                <a:srgbClr val="264653"/>
              </a:solidFill>
              <a:effectLst/>
              <a:latin typeface="Roboto" panose="020B0604020202020204" pitchFamily="2" charset="0"/>
            </a:endParaRPr>
          </a:p>
          <a:p>
            <a:endParaRPr lang="en-US" altLang="zh-CN" sz="4000" dirty="0">
              <a:solidFill>
                <a:srgbClr val="264653"/>
              </a:solidFill>
              <a:latin typeface="Roboto" panose="020B0604020202020204" pitchFamily="2" charset="0"/>
            </a:endParaRPr>
          </a:p>
          <a:p>
            <a:r>
              <a:rPr lang="zh-CN" altLang="en-US" sz="4000" b="0" i="0" dirty="0">
                <a:solidFill>
                  <a:srgbClr val="264653"/>
                </a:solidFill>
                <a:effectLst/>
                <a:latin typeface="Roboto" panose="020B0604020202020204" pitchFamily="2" charset="0"/>
              </a:rPr>
              <a:t>然而，最有效的攻击方法通常是有线输入，必须直接输入 </a:t>
            </a:r>
            <a:r>
              <a:rPr lang="en-US" altLang="zh-CN" sz="4000" b="0" i="0" dirty="0">
                <a:solidFill>
                  <a:srgbClr val="264653"/>
                </a:solidFill>
                <a:effectLst/>
                <a:latin typeface="Roboto" panose="020B0604020202020204" pitchFamily="2" charset="0"/>
              </a:rPr>
              <a:t>ASR </a:t>
            </a:r>
            <a:r>
              <a:rPr lang="zh-CN" altLang="en-US" sz="4000" b="0" i="0" dirty="0">
                <a:solidFill>
                  <a:srgbClr val="264653"/>
                </a:solidFill>
                <a:effectLst/>
                <a:latin typeface="Roboto" panose="020B0604020202020204" pitchFamily="2" charset="0"/>
              </a:rPr>
              <a:t>系统（即</a:t>
            </a:r>
            <a:r>
              <a:rPr lang="en-US" altLang="zh-CN" sz="4000" dirty="0">
                <a:solidFill>
                  <a:srgbClr val="264653"/>
                </a:solidFill>
                <a:latin typeface="Roboto" panose="020B0604020202020204" pitchFamily="2" charset="0"/>
              </a:rPr>
              <a:t>Over-the-line</a:t>
            </a:r>
            <a:r>
              <a:rPr lang="zh-CN" altLang="en-US" sz="4000" dirty="0">
                <a:solidFill>
                  <a:srgbClr val="264653"/>
                </a:solidFill>
                <a:latin typeface="Roboto" panose="020B0604020202020204" pitchFamily="2" charset="0"/>
              </a:rPr>
              <a:t>方式</a:t>
            </a:r>
            <a:r>
              <a:rPr lang="en-US" altLang="zh-CN" sz="4000" dirty="0">
                <a:solidFill>
                  <a:srgbClr val="264653"/>
                </a:solidFill>
                <a:latin typeface="Roboto" panose="020B0604020202020204" pitchFamily="2" charset="0"/>
              </a:rPr>
              <a:t> </a:t>
            </a:r>
            <a:r>
              <a:rPr lang="zh-CN" altLang="en-US" sz="4000" b="0" i="0" dirty="0">
                <a:solidFill>
                  <a:srgbClr val="264653"/>
                </a:solidFill>
                <a:effectLst/>
                <a:latin typeface="Roboto" panose="020B0604020202020204" pitchFamily="2" charset="0"/>
              </a:rPr>
              <a:t>）</a:t>
            </a:r>
            <a:r>
              <a:rPr lang="en-US" altLang="zh-CN" sz="4000" dirty="0">
                <a:solidFill>
                  <a:srgbClr val="264653"/>
                </a:solidFill>
                <a:latin typeface="Roboto" panose="020B0604020202020204" pitchFamily="2" charset="0"/>
              </a:rPr>
              <a:t>,</a:t>
            </a:r>
            <a:r>
              <a:rPr lang="zh-CN" altLang="en-US" sz="4000" dirty="0">
                <a:solidFill>
                  <a:srgbClr val="264653"/>
                </a:solidFill>
                <a:latin typeface="Roboto" panose="020B0604020202020204" pitchFamily="2" charset="0"/>
              </a:rPr>
              <a:t>通过</a:t>
            </a:r>
            <a:r>
              <a:rPr lang="en-US" altLang="zh-CN" sz="4000" dirty="0">
                <a:solidFill>
                  <a:srgbClr val="264653"/>
                </a:solidFill>
                <a:latin typeface="Roboto" panose="020B0604020202020204" pitchFamily="2" charset="0"/>
              </a:rPr>
              <a:t>Over-the-air</a:t>
            </a:r>
            <a:r>
              <a:rPr lang="zh-CN" altLang="en-US" sz="4000" dirty="0">
                <a:solidFill>
                  <a:srgbClr val="264653"/>
                </a:solidFill>
                <a:latin typeface="Roboto" panose="020B0604020202020204" pitchFamily="2" charset="0"/>
              </a:rPr>
              <a:t>无线方式在</a:t>
            </a:r>
            <a:r>
              <a:rPr lang="zh-CN" altLang="en-US" sz="4000" b="0" i="0" dirty="0">
                <a:solidFill>
                  <a:srgbClr val="264653"/>
                </a:solidFill>
                <a:effectLst/>
                <a:latin typeface="Roboto" panose="020B0604020202020204" pitchFamily="2" charset="0"/>
              </a:rPr>
              <a:t>房间中播放攻击音频 ，成功率比较低。</a:t>
            </a:r>
            <a:endParaRPr lang="en-US" altLang="zh-CN" sz="4000" b="0" i="0" dirty="0">
              <a:solidFill>
                <a:srgbClr val="264653"/>
              </a:solidFill>
              <a:effectLst/>
              <a:latin typeface="Roboto" panose="020B0604020202020204" pitchFamily="2" charset="0"/>
            </a:endParaRPr>
          </a:p>
          <a:p>
            <a:endParaRPr lang="en-US" altLang="zh-CN" sz="2800"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72360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F332AE-CF90-437C-9F1F-BE6050743CDA}"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6497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现在的许多设备和软件中都配有</a:t>
            </a:r>
            <a:r>
              <a:rPr lang="en-US" altLang="zh-CN" dirty="0" err="1"/>
              <a:t>vps</a:t>
            </a:r>
            <a:r>
              <a:rPr lang="zh-CN" altLang="en-US" dirty="0"/>
              <a:t>（语音处理系统），比如手机，各种各样的物联网设备，各类软件。</a:t>
            </a:r>
            <a:r>
              <a:rPr lang="en-US" altLang="zh-CN" dirty="0" err="1"/>
              <a:t>Vps</a:t>
            </a:r>
            <a:r>
              <a:rPr lang="zh-CN" altLang="en-US" dirty="0"/>
              <a:t>的广泛部署</a:t>
            </a:r>
            <a:r>
              <a:rPr lang="zh-CN" altLang="en-US" b="0" i="0" dirty="0">
                <a:solidFill>
                  <a:srgbClr val="4D4D4D"/>
                </a:solidFill>
                <a:effectLst/>
                <a:latin typeface="-apple-system"/>
              </a:rPr>
              <a:t>改变了我们和设备的交互方式，为残疾人和老年人群体提供了极大的包容性。但是在受到了广泛的欢迎的同时，也带来了一些问题。</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832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现在的许多设备和软件中都配有</a:t>
            </a:r>
            <a:r>
              <a:rPr lang="en-US" altLang="zh-CN" dirty="0" err="1"/>
              <a:t>vps</a:t>
            </a:r>
            <a:r>
              <a:rPr lang="zh-CN" altLang="en-US" dirty="0"/>
              <a:t>（语音处理系统），比如手机，各种各样的物联网设备，各类软件。</a:t>
            </a:r>
            <a:r>
              <a:rPr lang="en-US" altLang="zh-CN" dirty="0" err="1"/>
              <a:t>Vps</a:t>
            </a:r>
            <a:r>
              <a:rPr lang="zh-CN" altLang="en-US" dirty="0"/>
              <a:t>的广泛部署</a:t>
            </a:r>
            <a:r>
              <a:rPr lang="zh-CN" altLang="en-US" b="0" i="0" dirty="0">
                <a:solidFill>
                  <a:srgbClr val="4D4D4D"/>
                </a:solidFill>
                <a:effectLst/>
                <a:latin typeface="-apple-system"/>
              </a:rPr>
              <a:t>改变了我们和设备的交互方式，为残疾人和老年人群体提供了极大的包容性。但是在受到了广泛的欢迎的同时，也带来了一些问题。下面介绍一下语言攻击。比如说在一个房间中这个同学正在使用他的手机来唤起</a:t>
            </a:r>
            <a:r>
              <a:rPr lang="en-US" altLang="zh-CN" b="0" i="0" dirty="0" err="1">
                <a:solidFill>
                  <a:srgbClr val="4D4D4D"/>
                </a:solidFill>
                <a:effectLst/>
                <a:latin typeface="-apple-system"/>
              </a:rPr>
              <a:t>siri</a:t>
            </a:r>
            <a:r>
              <a:rPr lang="zh-CN" altLang="en-US" b="0" i="0" dirty="0">
                <a:solidFill>
                  <a:srgbClr val="4D4D4D"/>
                </a:solidFill>
                <a:effectLst/>
                <a:latin typeface="-apple-system"/>
              </a:rPr>
              <a:t>，这个时候，在同一个房间的另一个同学说了一声</a:t>
            </a:r>
            <a:r>
              <a:rPr lang="en-US" altLang="zh-CN" b="0" i="0" dirty="0">
                <a:solidFill>
                  <a:srgbClr val="4D4D4D"/>
                </a:solidFill>
                <a:effectLst/>
                <a:latin typeface="-apple-system"/>
              </a:rPr>
              <a:t>Hi</a:t>
            </a:r>
            <a:r>
              <a:rPr lang="zh-CN" altLang="en-US" b="0" i="0" dirty="0">
                <a:solidFill>
                  <a:srgbClr val="4D4D4D"/>
                </a:solidFill>
                <a:effectLst/>
                <a:latin typeface="-apple-system"/>
              </a:rPr>
              <a:t>，</a:t>
            </a:r>
            <a:r>
              <a:rPr lang="en-US" altLang="zh-CN" b="0" i="0" dirty="0" err="1">
                <a:solidFill>
                  <a:srgbClr val="4D4D4D"/>
                </a:solidFill>
                <a:effectLst/>
                <a:latin typeface="-apple-system"/>
              </a:rPr>
              <a:t>siri</a:t>
            </a:r>
            <a:r>
              <a:rPr lang="zh-CN" altLang="en-US" b="0" i="0" dirty="0">
                <a:solidFill>
                  <a:srgbClr val="4D4D4D"/>
                </a:solidFill>
                <a:effectLst/>
                <a:latin typeface="-apple-system"/>
              </a:rPr>
              <a:t>，成功将这个同学的手机唤醒了，这个时候，这个人就充当了攻击者的角色。但在实际生活中，一个房间中，可以有各种各样的物联网设备，攻击者可以控制这些物联网设备的麦克风和扬声器去发起语音攻击。从上边这个例子来看，这种语言攻击看起来是不痛不痒的。但是在真正的攻击中，可以通过这种攻击方法</a:t>
            </a:r>
            <a:r>
              <a:rPr lang="zh-CN" altLang="en-US" b="0" i="0" dirty="0">
                <a:solidFill>
                  <a:srgbClr val="333333"/>
                </a:solidFill>
                <a:effectLst/>
                <a:latin typeface="arial" panose="020B0604020202020204" pitchFamily="34" charset="0"/>
              </a:rPr>
              <a:t>把智能设备变成窃听器，窃取用户隐私，可以执行一些威胁财产安全的命令。另外，这种攻击并不好预防，因为这种语言对于人是听不懂的，不会引起人们的警觉。但是可以被</a:t>
            </a:r>
            <a:r>
              <a:rPr lang="en-US" altLang="zh-CN" b="0" i="0" dirty="0" err="1">
                <a:solidFill>
                  <a:srgbClr val="333333"/>
                </a:solidFill>
                <a:effectLst/>
                <a:latin typeface="arial" panose="020B0604020202020204" pitchFamily="34" charset="0"/>
              </a:rPr>
              <a:t>vps</a:t>
            </a:r>
            <a:r>
              <a:rPr lang="zh-CN" altLang="en-US" b="0" i="0" dirty="0">
                <a:solidFill>
                  <a:srgbClr val="333333"/>
                </a:solidFill>
                <a:effectLst/>
                <a:latin typeface="arial" panose="020B0604020202020204" pitchFamily="34" charset="0"/>
              </a:rPr>
              <a:t>正确转录并执行的。</a:t>
            </a: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rial" panose="020B0604020202020204" pitchFamily="34" charset="0"/>
              </a:rPr>
              <a:t>这个攻击音频对于人类来说，尽管在人类听觉的范围内，但是并不理解什么含义， 他可以正确的被</a:t>
            </a:r>
            <a:r>
              <a:rPr lang="en-US" altLang="zh-CN" b="0" i="0" dirty="0" err="1">
                <a:solidFill>
                  <a:srgbClr val="333333"/>
                </a:solidFill>
                <a:effectLst/>
                <a:latin typeface="arial" panose="020B0604020202020204" pitchFamily="34" charset="0"/>
              </a:rPr>
              <a:t>Vps</a:t>
            </a:r>
            <a:r>
              <a:rPr lang="zh-CN" altLang="en-US" b="0" i="0" dirty="0">
                <a:solidFill>
                  <a:srgbClr val="333333"/>
                </a:solidFill>
                <a:effectLst/>
                <a:latin typeface="arial" panose="020B0604020202020204" pitchFamily="34" charset="0"/>
              </a:rPr>
              <a:t>转录并执行。</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90974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要想发起语音攻击，需要对</a:t>
            </a:r>
            <a:r>
              <a:rPr lang="en-US" altLang="zh-CN" dirty="0" err="1"/>
              <a:t>vps</a:t>
            </a:r>
            <a:r>
              <a:rPr lang="zh-CN" altLang="en-US" dirty="0"/>
              <a:t>的处理流程有个清晰的认识。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5526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 </a:t>
            </a:r>
            <a:r>
              <a:rPr lang="en-US" altLang="zh-CN" b="0" i="0" dirty="0">
                <a:solidFill>
                  <a:srgbClr val="4D4D4D"/>
                </a:solidFill>
                <a:effectLst/>
                <a:latin typeface="-apple-system"/>
              </a:rPr>
              <a:t>VPS</a:t>
            </a:r>
            <a:r>
              <a:rPr lang="zh-CN" altLang="en-US" b="0" i="0" dirty="0">
                <a:solidFill>
                  <a:srgbClr val="4D4D4D"/>
                </a:solidFill>
                <a:effectLst/>
                <a:latin typeface="-apple-system"/>
              </a:rPr>
              <a:t>分为自动语音识别系统和说话人识别系统，</a:t>
            </a:r>
            <a:r>
              <a:rPr lang="en-US" altLang="zh-CN" b="0" i="0" dirty="0">
                <a:solidFill>
                  <a:srgbClr val="4D4D4D"/>
                </a:solidFill>
                <a:effectLst/>
                <a:latin typeface="-apple-system"/>
              </a:rPr>
              <a:t>ASR</a:t>
            </a:r>
            <a:r>
              <a:rPr lang="zh-CN" altLang="en-US" b="0" i="0" dirty="0">
                <a:solidFill>
                  <a:srgbClr val="4D4D4D"/>
                </a:solidFill>
                <a:effectLst/>
                <a:latin typeface="-apple-system"/>
              </a:rPr>
              <a:t>功能将原始人类音频转换为文本，然后再执行命令。而说话人识别模型通过比较模型训练的说话人的语音样本来识别录音中的说话人。进行身份的验证。在后边讲解中这两种系统统称为</a:t>
            </a:r>
            <a:r>
              <a:rPr lang="en-US" altLang="zh-CN" dirty="0"/>
              <a:t>VPS</a:t>
            </a:r>
            <a:r>
              <a:rPr lang="zh-CN" altLang="en-US" dirty="0"/>
              <a:t>语音处理系统，这是因为基于机器学习的语音处理系统工作流程是差不多的。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2974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这个图展示了</a:t>
            </a:r>
            <a:r>
              <a:rPr lang="en-US" altLang="zh-CN" dirty="0"/>
              <a:t>VPS</a:t>
            </a:r>
            <a:r>
              <a:rPr lang="zh-CN" altLang="en-US" dirty="0"/>
              <a:t>的工作流程，在预处理阶段，对原始音频应用</a:t>
            </a:r>
            <a:r>
              <a:rPr lang="zh-CN" altLang="en-US" dirty="0">
                <a:solidFill>
                  <a:srgbClr val="FF0000"/>
                </a:solidFill>
              </a:rPr>
              <a:t>滤波器</a:t>
            </a:r>
            <a:r>
              <a:rPr lang="zh-CN" altLang="en-US" dirty="0"/>
              <a:t>，来去除背景噪声和人类音频范围之外的任何频率。在信号处理阶段，这是</a:t>
            </a:r>
            <a:r>
              <a:rPr lang="en-US" altLang="zh-CN" b="0" i="0" dirty="0">
                <a:solidFill>
                  <a:srgbClr val="4D4D4D"/>
                </a:solidFill>
                <a:effectLst/>
                <a:latin typeface="-apple-system"/>
              </a:rPr>
              <a:t>VPS</a:t>
            </a:r>
            <a:r>
              <a:rPr lang="zh-CN" altLang="en-US" b="0" i="0" dirty="0">
                <a:solidFill>
                  <a:srgbClr val="4D4D4D"/>
                </a:solidFill>
                <a:effectLst/>
                <a:latin typeface="-apple-system"/>
              </a:rPr>
              <a:t>系统的主要组成部分。</a:t>
            </a:r>
            <a:r>
              <a:rPr lang="zh-CN" altLang="en-US" dirty="0"/>
              <a:t>利用信号处理算法，</a:t>
            </a:r>
            <a:r>
              <a:rPr lang="zh-CN" altLang="en-US" b="0" i="0" dirty="0">
                <a:solidFill>
                  <a:srgbClr val="4D4D4D"/>
                </a:solidFill>
                <a:effectLst/>
                <a:latin typeface="-apple-system"/>
              </a:rPr>
              <a:t>获取音频样本的</a:t>
            </a:r>
            <a:r>
              <a:rPr lang="en-US" altLang="zh-CN" b="0" i="0" dirty="0">
                <a:solidFill>
                  <a:srgbClr val="4D4D4D"/>
                </a:solidFill>
                <a:effectLst/>
                <a:latin typeface="-apple-system"/>
              </a:rPr>
              <a:t>MFCC</a:t>
            </a:r>
            <a:r>
              <a:rPr lang="zh-CN" altLang="en-US" b="0" i="0" dirty="0">
                <a:solidFill>
                  <a:srgbClr val="4D4D4D"/>
                </a:solidFill>
                <a:effectLst/>
                <a:latin typeface="-apple-system"/>
              </a:rPr>
              <a:t>向量，</a:t>
            </a:r>
            <a:r>
              <a:rPr lang="zh-CN" altLang="en-US" b="0" i="1" dirty="0">
                <a:solidFill>
                  <a:srgbClr val="4D4D4D"/>
                </a:solidFill>
                <a:effectLst/>
                <a:latin typeface="-apple-system"/>
              </a:rPr>
              <a:t>保留重要的特征，并丢弃其他特征。然后将得到的特征向量作为模型的输入，输入到模型当中。</a:t>
            </a:r>
            <a:endParaRPr lang="en-US" altLang="zh-CN" b="0" i="1" dirty="0">
              <a:solidFill>
                <a:srgbClr val="4D4D4D"/>
              </a:solidFill>
              <a:effectLst/>
              <a:latin typeface="-apple-system"/>
            </a:endParaRPr>
          </a:p>
          <a:p>
            <a:r>
              <a:rPr lang="zh-CN" altLang="en-US" dirty="0"/>
              <a:t>正是由于在第三部分特征提取阶段，将语音的大部分不重要的特征进行过滤，比如说去除语音中的情绪特征等。这让输入到模型中的特征向量空间得以缩减。这就增加了碰撞的可能。因此这篇论文作者就考虑可不可以通过一个正常的音频找到一个人类听不懂的音频但是这两个音频经过特征提取可以获得完全相同的特征向量，这样攻击音频经过模型后，也会成功转录执行。</a:t>
            </a:r>
            <a:endParaRPr lang="en-US" altLang="zh-CN" dirty="0"/>
          </a:p>
          <a:p>
            <a:r>
              <a:rPr lang="zh-CN" altLang="en-US" dirty="0"/>
              <a:t>不同与以前的攻击方法，以前的攻击方法是对模型阶段进行攻击，</a:t>
            </a:r>
            <a:r>
              <a:rPr lang="zh-CN" altLang="en-US" b="0" i="0" dirty="0">
                <a:solidFill>
                  <a:srgbClr val="4D4D4D"/>
                </a:solidFill>
                <a:effectLst/>
                <a:latin typeface="-apple-system"/>
              </a:rPr>
              <a:t>攻击者需要获知机器学习所使用的算法，以及算法所使用的参数。而在这种攻击方法中，我们针对黑盒进行攻击，利用特征向量空间有限这个特点，</a:t>
            </a:r>
            <a:r>
              <a:rPr lang="zh-CN" altLang="en-US" b="1" dirty="0"/>
              <a:t>多对一</a:t>
            </a:r>
            <a:r>
              <a:rPr lang="zh-CN" altLang="en-US" dirty="0"/>
              <a:t>的</a:t>
            </a:r>
            <a:r>
              <a:rPr lang="zh-CN" altLang="en-US" b="1" i="1" dirty="0"/>
              <a:t>音频到特征向量的转换</a:t>
            </a:r>
            <a:r>
              <a:rPr lang="zh-CN" altLang="en-US" dirty="0"/>
              <a:t>让我们的攻击成为可能。所以我们的攻击目标在于第三部分，利用信号处理算法，对特征向量提取步骤进行攻击。</a:t>
            </a:r>
            <a:endParaRPr lang="en-US" altLang="zh-CN" dirty="0"/>
          </a:p>
          <a:p>
            <a:endParaRPr lang="en-US" altLang="zh-CN" dirty="0"/>
          </a:p>
          <a:p>
            <a:endParaRPr lang="en-US" altLang="zh-CN" dirty="0"/>
          </a:p>
          <a:p>
            <a:endParaRPr lang="en-US" altLang="zh-CN" dirty="0"/>
          </a:p>
          <a:p>
            <a:r>
              <a:rPr lang="en-US" altLang="zh-CN" b="0" dirty="0"/>
              <a:t>※</a:t>
            </a:r>
            <a:r>
              <a:rPr lang="zh-CN" altLang="en-US" b="0" dirty="0"/>
              <a:t>：突出本论文的工作和之前的攻击目标不相同，我们的主要攻击目标在于音频信号处理。</a:t>
            </a:r>
            <a:r>
              <a:rPr lang="zh-CN" altLang="en-US" dirty="0"/>
              <a:t>语音处理系统容易收到隐藏命令的注入：</a:t>
            </a:r>
            <a:r>
              <a:rPr lang="zh-CN" altLang="en-US" b="1" dirty="0"/>
              <a:t>多对一</a:t>
            </a:r>
            <a:r>
              <a:rPr lang="zh-CN" altLang="en-US" dirty="0"/>
              <a:t>的</a:t>
            </a:r>
            <a:r>
              <a:rPr lang="zh-CN" altLang="en-US" b="1" i="1" dirty="0"/>
              <a:t>音频到特征向量的转换</a:t>
            </a:r>
            <a:r>
              <a:rPr lang="zh-CN" altLang="en-US" dirty="0"/>
              <a:t>让我们的攻击成为可能。语音处理系统容易收到隐藏命令的注入：</a:t>
            </a:r>
            <a:r>
              <a:rPr lang="zh-CN" altLang="en-US" b="1" dirty="0"/>
              <a:t>多对一</a:t>
            </a:r>
            <a:r>
              <a:rPr lang="zh-CN" altLang="en-US" dirty="0"/>
              <a:t>的</a:t>
            </a:r>
            <a:r>
              <a:rPr lang="zh-CN" altLang="en-US" b="1" i="1" dirty="0"/>
              <a:t>音频到特征向量的转换</a:t>
            </a:r>
            <a:r>
              <a:rPr lang="zh-CN" altLang="en-US" dirty="0"/>
              <a:t>让我们的攻击成为可能。</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6075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预处理主要是在</a:t>
            </a:r>
            <a:r>
              <a:rPr lang="en-US" altLang="zh-CN" dirty="0"/>
              <a:t>MFCC</a:t>
            </a:r>
            <a:r>
              <a:rPr lang="zh-CN" altLang="en-US" dirty="0"/>
              <a:t>信号处理算法之前，对音频进行去噪低通滤波等处理。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22936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这是第三部分的特征提取阶段，在声音处理领域中，</a:t>
            </a:r>
            <a:r>
              <a:rPr lang="zh-CN" altLang="en-US" b="1" i="0" dirty="0">
                <a:solidFill>
                  <a:srgbClr val="333333"/>
                </a:solidFill>
                <a:effectLst/>
                <a:latin typeface="Helvetica Neue"/>
              </a:rPr>
              <a:t>梅尔频率倒谱</a:t>
            </a:r>
            <a:r>
              <a:rPr lang="en-US" altLang="zh-CN" b="0" i="0" dirty="0">
                <a:solidFill>
                  <a:srgbClr val="333333"/>
                </a:solidFill>
                <a:effectLst/>
                <a:latin typeface="Helvetica Neue"/>
              </a:rPr>
              <a:t>(Mel-Frequency </a:t>
            </a:r>
            <a:r>
              <a:rPr lang="en-US" altLang="zh-CN" b="0" i="0" dirty="0" err="1">
                <a:solidFill>
                  <a:srgbClr val="333333"/>
                </a:solidFill>
                <a:effectLst/>
                <a:latin typeface="Helvetica Neue"/>
              </a:rPr>
              <a:t>Cepstrum</a:t>
            </a:r>
            <a:r>
              <a:rPr lang="en-US" altLang="zh-CN" b="0" i="0" dirty="0">
                <a:solidFill>
                  <a:srgbClr val="333333"/>
                </a:solidFill>
                <a:effectLst/>
                <a:latin typeface="Helvetica Neue"/>
              </a:rPr>
              <a:t>)</a:t>
            </a:r>
            <a:r>
              <a:rPr lang="zh-CN" altLang="en-US" b="0" i="0" dirty="0">
                <a:solidFill>
                  <a:srgbClr val="333333"/>
                </a:solidFill>
                <a:effectLst/>
                <a:latin typeface="Helvetica Neue"/>
              </a:rPr>
              <a:t>是基于声音频率的非线性梅尔刻度</a:t>
            </a:r>
            <a:r>
              <a:rPr lang="en-US" altLang="zh-CN" b="0" i="0" dirty="0">
                <a:solidFill>
                  <a:srgbClr val="333333"/>
                </a:solidFill>
                <a:effectLst/>
                <a:latin typeface="Helvetica Neue"/>
              </a:rPr>
              <a:t>(</a:t>
            </a:r>
            <a:r>
              <a:rPr lang="en-US" altLang="zh-CN" b="0" i="0" dirty="0" err="1">
                <a:solidFill>
                  <a:srgbClr val="333333"/>
                </a:solidFill>
                <a:effectLst/>
                <a:latin typeface="Helvetica Neue"/>
              </a:rPr>
              <a:t>mel</a:t>
            </a:r>
            <a:r>
              <a:rPr lang="en-US" altLang="zh-CN" b="0" i="0" dirty="0">
                <a:solidFill>
                  <a:srgbClr val="333333"/>
                </a:solidFill>
                <a:effectLst/>
                <a:latin typeface="Helvetica Neue"/>
              </a:rPr>
              <a:t> scale)</a:t>
            </a:r>
            <a:r>
              <a:rPr lang="zh-CN" altLang="en-US" b="0" i="0" dirty="0">
                <a:solidFill>
                  <a:srgbClr val="333333"/>
                </a:solidFill>
                <a:effectLst/>
                <a:latin typeface="Helvetica Neue"/>
              </a:rPr>
              <a:t>的</a:t>
            </a:r>
            <a:r>
              <a:rPr lang="zh-CN" altLang="en-US" b="0" i="0" u="none" strike="noStrike" dirty="0">
                <a:solidFill>
                  <a:srgbClr val="136EC2"/>
                </a:solidFill>
                <a:effectLst/>
                <a:latin typeface="Helvetica Neue"/>
              </a:rPr>
              <a:t>对数</a:t>
            </a:r>
            <a:r>
              <a:rPr lang="zh-CN" altLang="en-US" b="0" i="0" dirty="0">
                <a:solidFill>
                  <a:srgbClr val="333333"/>
                </a:solidFill>
                <a:effectLst/>
                <a:latin typeface="Helvetica Neue"/>
              </a:rPr>
              <a:t>能量频谱的线性变换，</a:t>
            </a:r>
            <a:r>
              <a:rPr lang="zh-CN" altLang="en-US" dirty="0"/>
              <a:t>能像人耳一样推断重要特征</a:t>
            </a:r>
            <a:r>
              <a:rPr lang="zh-CN" altLang="en-US" b="0" i="0" dirty="0">
                <a:solidFill>
                  <a:srgbClr val="333333"/>
                </a:solidFill>
                <a:effectLst/>
                <a:latin typeface="Helvetica Neue"/>
              </a:rPr>
              <a:t>。</a:t>
            </a:r>
            <a:r>
              <a:rPr lang="zh-CN" altLang="en-US" b="1" dirty="0">
                <a:solidFill>
                  <a:srgbClr val="FF0000"/>
                </a:solidFill>
              </a:rPr>
              <a:t>我们通过傅里叶变换，将信号从时域变换至频域</a:t>
            </a:r>
            <a:r>
              <a:rPr lang="zh-CN" altLang="en-US" b="1" dirty="0"/>
              <a:t>。</a:t>
            </a:r>
            <a:r>
              <a:rPr lang="zh-CN" altLang="en-US" b="0" i="0" dirty="0">
                <a:solidFill>
                  <a:srgbClr val="333333"/>
                </a:solidFill>
                <a:effectLst/>
                <a:latin typeface="Helvetica Neue"/>
              </a:rPr>
              <a:t>再经过一系列操作</a:t>
            </a:r>
            <a:r>
              <a:rPr lang="zh-CN" altLang="en-US" b="0" i="0" dirty="0">
                <a:solidFill>
                  <a:srgbClr val="4D4D4D"/>
                </a:solidFill>
                <a:effectLst/>
                <a:latin typeface="-apple-system"/>
              </a:rPr>
              <a:t>获取音频样本的</a:t>
            </a:r>
            <a:r>
              <a:rPr lang="en-US" altLang="zh-CN" b="0" i="0" dirty="0">
                <a:solidFill>
                  <a:srgbClr val="4D4D4D"/>
                </a:solidFill>
                <a:effectLst/>
                <a:latin typeface="-apple-system"/>
              </a:rPr>
              <a:t>MFCC</a:t>
            </a:r>
            <a:r>
              <a:rPr lang="zh-CN" altLang="en-US" b="0" i="0" dirty="0">
                <a:solidFill>
                  <a:srgbClr val="4D4D4D"/>
                </a:solidFill>
                <a:effectLst/>
                <a:latin typeface="-apple-system"/>
              </a:rPr>
              <a:t>向量。回过头来我们继续看这个流程</a:t>
            </a:r>
            <a:endParaRPr lang="en-US" altLang="zh-CN" dirty="0"/>
          </a:p>
          <a:p>
            <a:r>
              <a:rPr lang="en-US" altLang="zh-CN" dirty="0"/>
              <a:t>MFCC</a:t>
            </a:r>
            <a:r>
              <a:rPr lang="zh-CN" altLang="en-US" dirty="0"/>
              <a:t>先将音频分成</a:t>
            </a:r>
            <a:r>
              <a:rPr lang="en-US" altLang="zh-CN" dirty="0"/>
              <a:t>20</a:t>
            </a:r>
            <a:r>
              <a:rPr lang="zh-CN" altLang="en-US" dirty="0"/>
              <a:t>毫秒的窗口，然后对每个窗口进行以下主要步骤：快速傅里叶变换和幅度，梅尔滤波并将</a:t>
            </a:r>
            <a:r>
              <a:rPr lang="en-US" altLang="zh-CN" dirty="0" err="1"/>
              <a:t>mel</a:t>
            </a:r>
            <a:r>
              <a:rPr lang="zh-CN" altLang="en-US" dirty="0"/>
              <a:t>滤波器组的能量置于对数尺度上，离散余弦变换。</a:t>
            </a:r>
            <a:endParaRPr lang="en-US" altLang="zh-CN" dirty="0"/>
          </a:p>
          <a:p>
            <a:r>
              <a:rPr lang="en-US" altLang="zh-CN" dirty="0"/>
              <a:t>Ps:</a:t>
            </a:r>
            <a:r>
              <a:rPr lang="zh-CN" altLang="en-US" dirty="0"/>
              <a:t>计算机处理的音频在时域上是离散的数据，使用离散傅里叶变换（</a:t>
            </a:r>
            <a:r>
              <a:rPr lang="en-US" altLang="zh-CN" dirty="0"/>
              <a:t>DFT</a:t>
            </a:r>
            <a:r>
              <a:rPr lang="zh-CN" altLang="en-US" dirty="0"/>
              <a:t>）可以获得频域上的离散数据，快速傅里叶变换（</a:t>
            </a:r>
            <a:r>
              <a:rPr lang="en-US" altLang="zh-CN" dirty="0"/>
              <a:t>FFT</a:t>
            </a:r>
            <a:r>
              <a:rPr lang="zh-CN" altLang="en-US" dirty="0"/>
              <a:t>）就是分治法的</a:t>
            </a:r>
            <a:r>
              <a:rPr lang="en-US" altLang="zh-CN" dirty="0"/>
              <a:t>DFT</a:t>
            </a:r>
            <a:r>
              <a:rPr lang="zh-CN" altLang="en-US" dirty="0"/>
              <a:t>，即</a:t>
            </a:r>
            <a:r>
              <a:rPr lang="en-US" altLang="zh-CN" dirty="0"/>
              <a:t>DFT</a:t>
            </a:r>
            <a:r>
              <a:rPr lang="zh-CN" altLang="en-US" dirty="0"/>
              <a:t>的快速算法。即</a:t>
            </a:r>
            <a:r>
              <a:rPr lang="zh-CN" altLang="en-US" b="1" dirty="0">
                <a:solidFill>
                  <a:srgbClr val="FF0000"/>
                </a:solidFill>
              </a:rPr>
              <a:t>我们通过傅里叶变换，将信号从时域变换至频域</a:t>
            </a:r>
            <a:r>
              <a:rPr lang="zh-CN" altLang="en-US" b="1"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806ED0-6A6D-4D8C-8DC9-8C070406D276}"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5224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158A7BBE-BDDA-4341-BB73-9B6B5E868C0A}"/>
              </a:ext>
            </a:extLst>
          </p:cNvPr>
          <p:cNvCxnSpPr/>
          <p:nvPr userDrawn="1"/>
        </p:nvCxnSpPr>
        <p:spPr>
          <a:xfrm>
            <a:off x="306860" y="679622"/>
            <a:ext cx="115782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0A018D9F-28FE-45FA-8A81-0A80600F33C8}"/>
              </a:ext>
            </a:extLst>
          </p:cNvPr>
          <p:cNvGrpSpPr/>
          <p:nvPr userDrawn="1"/>
        </p:nvGrpSpPr>
        <p:grpSpPr>
          <a:xfrm>
            <a:off x="319903" y="152177"/>
            <a:ext cx="503396" cy="432022"/>
            <a:chOff x="319903" y="81316"/>
            <a:chExt cx="585965" cy="502884"/>
          </a:xfrm>
        </p:grpSpPr>
        <p:sp>
          <p:nvSpPr>
            <p:cNvPr id="7" name="矩形 6">
              <a:extLst>
                <a:ext uri="{FF2B5EF4-FFF2-40B4-BE49-F238E27FC236}">
                  <a16:creationId xmlns:a16="http://schemas.microsoft.com/office/drawing/2014/main" id="{73DE2169-EEC6-4B43-BCB5-75E8DE8C9E7A}"/>
                </a:ext>
              </a:extLst>
            </p:cNvPr>
            <p:cNvSpPr/>
            <p:nvPr userDrawn="1"/>
          </p:nvSpPr>
          <p:spPr>
            <a:xfrm>
              <a:off x="319903" y="252528"/>
              <a:ext cx="331672" cy="3316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7BC40F6-631A-46A8-A799-66AC91544C4B}"/>
                </a:ext>
              </a:extLst>
            </p:cNvPr>
            <p:cNvSpPr/>
            <p:nvPr userDrawn="1"/>
          </p:nvSpPr>
          <p:spPr>
            <a:xfrm>
              <a:off x="673836" y="81316"/>
              <a:ext cx="232032" cy="232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886078CB-55B6-4BFE-9563-0B23D042F02B}"/>
              </a:ext>
            </a:extLst>
          </p:cNvPr>
          <p:cNvSpPr/>
          <p:nvPr userDrawn="1"/>
        </p:nvSpPr>
        <p:spPr>
          <a:xfrm>
            <a:off x="-14033" y="6570000"/>
            <a:ext cx="12218400" cy="293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zh-CN" altLang="en-US" dirty="0"/>
          </a:p>
        </p:txBody>
      </p:sp>
    </p:spTree>
    <p:extLst>
      <p:ext uri="{BB962C8B-B14F-4D97-AF65-F5344CB8AC3E}">
        <p14:creationId xmlns:p14="http://schemas.microsoft.com/office/powerpoint/2010/main" val="422993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1FDD892-9E1A-43CD-BF5B-47F333DC2600}"/>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1477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57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校徽空白">
    <p:bg>
      <p:bgPr>
        <a:solidFill>
          <a:schemeClr val="bg1">
            <a:alpha val="99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95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书馆">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88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D3B46-B688-4075-A083-CD97F4D2B800}" type="datetimeFigureOut">
              <a:rPr lang="zh-CN" altLang="en-US" smtClean="0"/>
              <a:t>2021/11/8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CB8AB-3E62-4AE2-99FF-B671FC8A2687}" type="slidenum">
              <a:rPr lang="zh-CN" altLang="en-US" smtClean="0"/>
              <a:t>‹#›</a:t>
            </a:fld>
            <a:endParaRPr lang="zh-CN" altLang="en-US"/>
          </a:p>
        </p:txBody>
      </p:sp>
    </p:spTree>
    <p:extLst>
      <p:ext uri="{BB962C8B-B14F-4D97-AF65-F5344CB8AC3E}">
        <p14:creationId xmlns:p14="http://schemas.microsoft.com/office/powerpoint/2010/main" val="690213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diagramQuickStyle" Target="../diagrams/quickStyle1.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diagramLayout" Target="../diagrams/layout1.xml"/><Relationship Id="rId2" Type="http://schemas.openxmlformats.org/officeDocument/2006/relationships/notesSlide" Target="../notesSlides/notesSlide12.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diagramData" Target="../diagrams/data1.xml"/><Relationship Id="rId5" Type="http://schemas.openxmlformats.org/officeDocument/2006/relationships/customXml" Target="../ink/ink2.xml"/><Relationship Id="rId15" Type="http://schemas.microsoft.com/office/2007/relationships/diagramDrawing" Target="../diagrams/drawing1.xml"/><Relationship Id="rId10" Type="http://schemas.openxmlformats.org/officeDocument/2006/relationships/image" Target="../media/image90.png"/><Relationship Id="rId4" Type="http://schemas.openxmlformats.org/officeDocument/2006/relationships/image" Target="../media/image60.png"/><Relationship Id="rId9" Type="http://schemas.openxmlformats.org/officeDocument/2006/relationships/customXml" Target="../ink/ink4.xml"/><Relationship Id="rId14" Type="http://schemas.openxmlformats.org/officeDocument/2006/relationships/diagramColors" Target="../diagrams/colors1.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slideLayout" Target="../slideLayouts/slideLayout1.xml"/><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microsoft.com/office/2007/relationships/media" Target="../media/media1.mp4"/><Relationship Id="rId16" Type="http://schemas.openxmlformats.org/officeDocument/2006/relationships/image" Target="../media/image15.svg"/><Relationship Id="rId1" Type="http://schemas.openxmlformats.org/officeDocument/2006/relationships/video" Target="NULL" TargetMode="Externa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notesSlide" Target="../notesSlides/notesSlide4.xml"/><Relationship Id="rId9" Type="http://schemas.openxmlformats.org/officeDocument/2006/relationships/image" Target="../media/image8.pn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D33A29E-0234-45E6-A965-2F44A3D29A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51" t="21608" r="351" b="40065"/>
          <a:stretch/>
        </p:blipFill>
        <p:spPr>
          <a:xfrm>
            <a:off x="1" y="1711514"/>
            <a:ext cx="12191999" cy="3137165"/>
          </a:xfrm>
          <a:prstGeom prst="rect">
            <a:avLst/>
          </a:prstGeom>
        </p:spPr>
      </p:pic>
      <p:sp>
        <p:nvSpPr>
          <p:cNvPr id="8" name="矩形 7">
            <a:extLst>
              <a:ext uri="{FF2B5EF4-FFF2-40B4-BE49-F238E27FC236}">
                <a16:creationId xmlns:a16="http://schemas.microsoft.com/office/drawing/2014/main" id="{3CB205BA-4361-4E5B-9711-477C74B88BC8}"/>
              </a:ext>
            </a:extLst>
          </p:cNvPr>
          <p:cNvSpPr/>
          <p:nvPr/>
        </p:nvSpPr>
        <p:spPr>
          <a:xfrm>
            <a:off x="1" y="1711514"/>
            <a:ext cx="12191999" cy="3138975"/>
          </a:xfrm>
          <a:prstGeom prst="rect">
            <a:avLst/>
          </a:prstGeom>
          <a:solidFill>
            <a:schemeClr val="accent1">
              <a:alpha val="9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4" name="标题 1">
            <a:extLst>
              <a:ext uri="{FF2B5EF4-FFF2-40B4-BE49-F238E27FC236}">
                <a16:creationId xmlns:a16="http://schemas.microsoft.com/office/drawing/2014/main" id="{C6B3EA26-E452-4E7D-8C5F-EA642BED2248}"/>
              </a:ext>
            </a:extLst>
          </p:cNvPr>
          <p:cNvSpPr txBox="1">
            <a:spLocks/>
          </p:cNvSpPr>
          <p:nvPr/>
        </p:nvSpPr>
        <p:spPr>
          <a:xfrm>
            <a:off x="-28" y="2919968"/>
            <a:ext cx="12192027" cy="830997"/>
          </a:xfrm>
          <a:prstGeom prst="rect">
            <a:avLst/>
          </a:prstGeom>
        </p:spPr>
        <p:txBody>
          <a:bodyPr vert="horz" wrap="square" lIns="91440" tIns="45720" rIns="91440" bIns="45720" rtlCol="0" anchor="ctr">
            <a:spAutoFit/>
          </a:bodyPr>
          <a:lstStyle>
            <a:lvl1pPr algn="ctr" defTabSz="914400" rtl="0" eaLnBrk="1" latinLnBrk="0" hangingPunct="1">
              <a:lnSpc>
                <a:spcPct val="100000"/>
              </a:lnSpc>
              <a:spcBef>
                <a:spcPct val="0"/>
              </a:spcBef>
              <a:buNone/>
              <a:defRPr sz="4000" b="1" kern="1200" spc="6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2400" dirty="0">
                <a:latin typeface="微软雅黑" panose="020B0503020204020204" pitchFamily="34" charset="-122"/>
                <a:ea typeface="微软雅黑" panose="020B0503020204020204" pitchFamily="34" charset="-122"/>
              </a:rPr>
              <a:t>Practical Hidden Voice Attacks against Speech and Speaker Recognition Systems </a:t>
            </a:r>
            <a:endParaRPr kumimoji="0" lang="zh-CN" altLang="en-US" sz="2400" b="1"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 name="等腰三角形 8">
            <a:extLst>
              <a:ext uri="{FF2B5EF4-FFF2-40B4-BE49-F238E27FC236}">
                <a16:creationId xmlns:a16="http://schemas.microsoft.com/office/drawing/2014/main" id="{840A8DA7-8FF0-4E4C-BA04-BA833EF3BCF5}"/>
              </a:ext>
            </a:extLst>
          </p:cNvPr>
          <p:cNvSpPr/>
          <p:nvPr/>
        </p:nvSpPr>
        <p:spPr>
          <a:xfrm rot="10800000">
            <a:off x="5769119" y="4519255"/>
            <a:ext cx="653762" cy="5635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5">
            <a:extLst>
              <a:ext uri="{FF2B5EF4-FFF2-40B4-BE49-F238E27FC236}">
                <a16:creationId xmlns:a16="http://schemas.microsoft.com/office/drawing/2014/main" id="{13A5A2E5-FFA1-4A32-A67F-0FA7FD143D2C}"/>
              </a:ext>
            </a:extLst>
          </p:cNvPr>
          <p:cNvSpPr>
            <a:spLocks noGrp="1"/>
          </p:cNvSpPr>
          <p:nvPr>
            <p:ph type="body" sz="quarter" idx="4294967295"/>
          </p:nvPr>
        </p:nvSpPr>
        <p:spPr>
          <a:xfrm>
            <a:off x="2976562" y="5253295"/>
            <a:ext cx="6238875" cy="1526500"/>
          </a:xfrm>
        </p:spPr>
        <p:txBody>
          <a:bodyPr>
            <a:noAutofit/>
          </a:bodyPr>
          <a:lstStyle/>
          <a:p>
            <a:pPr marL="0" indent="0" algn="ctr">
              <a:lnSpc>
                <a:spcPct val="110000"/>
              </a:lnSpc>
              <a:buNone/>
            </a:pP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汇报小组：张豪（组长）、郑宇琦、郝晓虎、于茜、张硕</a:t>
            </a:r>
            <a:endPar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lgn="ctr">
              <a:lnSpc>
                <a:spcPct val="110000"/>
              </a:lnSpc>
              <a:buNone/>
            </a:pP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指导老师：袁开国</a:t>
            </a:r>
            <a:endPar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lgn="ctr">
              <a:lnSpc>
                <a:spcPct val="110000"/>
              </a:lnSpc>
              <a:buNone/>
            </a:pP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汇报时间：</a:t>
            </a: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rPr>
              <a:t>2021</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年</a:t>
            </a: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rPr>
              <a:t>11</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月</a:t>
            </a:r>
            <a:r>
              <a:rPr lang="en-US" altLang="zh-CN" sz="1800" dirty="0">
                <a:solidFill>
                  <a:schemeClr val="tx1">
                    <a:lumMod val="95000"/>
                    <a:lumOff val="5000"/>
                  </a:schemeClr>
                </a:solidFill>
                <a:latin typeface="微软雅黑" panose="020B0503020204020204" pitchFamily="34" charset="-122"/>
                <a:ea typeface="微软雅黑" panose="020B0503020204020204" pitchFamily="34" charset="-122"/>
              </a:rPr>
              <a:t>8</a:t>
            </a: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日</a:t>
            </a:r>
          </a:p>
          <a:p>
            <a:pPr marL="0" indent="0" algn="ctr">
              <a:lnSpc>
                <a:spcPct val="110000"/>
              </a:lnSpc>
              <a:buNone/>
            </a:pPr>
            <a:endPar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9803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8D843465-742A-437A-BC5D-05794056548E}"/>
              </a:ext>
            </a:extLst>
          </p:cNvPr>
          <p:cNvSpPr/>
          <p:nvPr/>
        </p:nvSpPr>
        <p:spPr>
          <a:xfrm>
            <a:off x="693006" y="1053376"/>
            <a:ext cx="3593054" cy="5144629"/>
          </a:xfrm>
          <a:prstGeom prst="roundRect">
            <a:avLst/>
          </a:prstGeom>
          <a:solidFill>
            <a:schemeClr val="bg1">
              <a:lumMod val="9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p>
        </p:txBody>
      </p:sp>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2400" dirty="0">
                <a:solidFill>
                  <a:prstClr val="black"/>
                </a:solidFill>
                <a:latin typeface="微软雅黑" panose="020B0503020204020204" pitchFamily="34" charset="-122"/>
                <a:ea typeface="微软雅黑" panose="020B0503020204020204" pitchFamily="34" charset="-122"/>
              </a:rPr>
              <a:t>VPS</a:t>
            </a:r>
            <a:r>
              <a:rPr lang="zh-CN" altLang="en-US" sz="2400" dirty="0">
                <a:solidFill>
                  <a:prstClr val="black"/>
                </a:solidFill>
                <a:latin typeface="微软雅黑" panose="020B0503020204020204" pitchFamily="34" charset="-122"/>
                <a:ea typeface="微软雅黑" panose="020B0503020204020204" pitchFamily="34" charset="-122"/>
              </a:rPr>
              <a:t>音频处理工作流</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信号处理算法</a:t>
            </a:r>
          </a:p>
        </p:txBody>
      </p:sp>
      <p:sp>
        <p:nvSpPr>
          <p:cNvPr id="30" name="矩形 29">
            <a:extLst>
              <a:ext uri="{FF2B5EF4-FFF2-40B4-BE49-F238E27FC236}">
                <a16:creationId xmlns:a16="http://schemas.microsoft.com/office/drawing/2014/main" id="{FEA30FFE-D0A9-402C-B1F1-43AB73B24E6E}"/>
              </a:ext>
            </a:extLst>
          </p:cNvPr>
          <p:cNvSpPr/>
          <p:nvPr/>
        </p:nvSpPr>
        <p:spPr>
          <a:xfrm>
            <a:off x="472546" y="897559"/>
            <a:ext cx="11246907" cy="54401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DA3CC8B0-1430-48D6-A93B-F3882F2093DC}"/>
              </a:ext>
            </a:extLst>
          </p:cNvPr>
          <p:cNvSpPr/>
          <p:nvPr/>
        </p:nvSpPr>
        <p:spPr>
          <a:xfrm>
            <a:off x="1096418" y="1284226"/>
            <a:ext cx="2786231" cy="511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信号处理算法</a:t>
            </a:r>
          </a:p>
        </p:txBody>
      </p:sp>
      <p:sp>
        <p:nvSpPr>
          <p:cNvPr id="2" name="矩形: 圆角 1">
            <a:extLst>
              <a:ext uri="{FF2B5EF4-FFF2-40B4-BE49-F238E27FC236}">
                <a16:creationId xmlns:a16="http://schemas.microsoft.com/office/drawing/2014/main" id="{6008B009-719D-4AEB-B4B6-EE9FF5566212}"/>
              </a:ext>
            </a:extLst>
          </p:cNvPr>
          <p:cNvSpPr/>
          <p:nvPr/>
        </p:nvSpPr>
        <p:spPr>
          <a:xfrm>
            <a:off x="1078842" y="2049703"/>
            <a:ext cx="2786231" cy="3781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FFT</a:t>
            </a:r>
            <a:endParaRPr lang="zh-CN" altLang="en-US" dirty="0">
              <a:solidFill>
                <a:schemeClr val="tx1"/>
              </a:solidFill>
            </a:endParaRPr>
          </a:p>
        </p:txBody>
      </p:sp>
      <p:sp>
        <p:nvSpPr>
          <p:cNvPr id="16" name="矩形: 圆角 15">
            <a:extLst>
              <a:ext uri="{FF2B5EF4-FFF2-40B4-BE49-F238E27FC236}">
                <a16:creationId xmlns:a16="http://schemas.microsoft.com/office/drawing/2014/main" id="{8CA1401F-1B73-4857-8D77-C7BA350A05B5}"/>
              </a:ext>
            </a:extLst>
          </p:cNvPr>
          <p:cNvSpPr/>
          <p:nvPr/>
        </p:nvSpPr>
        <p:spPr>
          <a:xfrm>
            <a:off x="1078842" y="2648604"/>
            <a:ext cx="2786231" cy="3781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Magnitude</a:t>
            </a:r>
            <a:endParaRPr lang="zh-CN" altLang="en-US" dirty="0">
              <a:solidFill>
                <a:schemeClr val="tx1"/>
              </a:solidFill>
            </a:endParaRPr>
          </a:p>
        </p:txBody>
      </p:sp>
      <p:cxnSp>
        <p:nvCxnSpPr>
          <p:cNvPr id="6" name="直接箭头连接符 5">
            <a:extLst>
              <a:ext uri="{FF2B5EF4-FFF2-40B4-BE49-F238E27FC236}">
                <a16:creationId xmlns:a16="http://schemas.microsoft.com/office/drawing/2014/main" id="{09ABF5A2-C6B4-4609-A719-79D2835D712C}"/>
              </a:ext>
            </a:extLst>
          </p:cNvPr>
          <p:cNvCxnSpPr>
            <a:cxnSpLocks/>
            <a:stCxn id="2" idx="2"/>
            <a:endCxn id="16" idx="0"/>
          </p:cNvCxnSpPr>
          <p:nvPr/>
        </p:nvCxnSpPr>
        <p:spPr>
          <a:xfrm>
            <a:off x="2471958" y="2427887"/>
            <a:ext cx="0" cy="22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B9124040-4161-4C6C-B2FA-28A406414494}"/>
              </a:ext>
            </a:extLst>
          </p:cNvPr>
          <p:cNvSpPr/>
          <p:nvPr/>
        </p:nvSpPr>
        <p:spPr>
          <a:xfrm>
            <a:off x="1078842" y="3247506"/>
            <a:ext cx="2786231" cy="3781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Mel Filtering</a:t>
            </a:r>
            <a:endParaRPr lang="zh-CN" altLang="en-US" b="1" dirty="0">
              <a:solidFill>
                <a:srgbClr val="FF0000"/>
              </a:solidFill>
            </a:endParaRPr>
          </a:p>
        </p:txBody>
      </p:sp>
      <p:cxnSp>
        <p:nvCxnSpPr>
          <p:cNvPr id="17" name="直接箭头连接符 16">
            <a:extLst>
              <a:ext uri="{FF2B5EF4-FFF2-40B4-BE49-F238E27FC236}">
                <a16:creationId xmlns:a16="http://schemas.microsoft.com/office/drawing/2014/main" id="{9113823F-F747-4342-95AF-DB7909265CDE}"/>
              </a:ext>
            </a:extLst>
          </p:cNvPr>
          <p:cNvCxnSpPr>
            <a:cxnSpLocks/>
            <a:endCxn id="15" idx="0"/>
          </p:cNvCxnSpPr>
          <p:nvPr/>
        </p:nvCxnSpPr>
        <p:spPr>
          <a:xfrm>
            <a:off x="2471958" y="3026789"/>
            <a:ext cx="0" cy="22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EB24EA70-6D4C-4725-A001-74F877FA7A45}"/>
              </a:ext>
            </a:extLst>
          </p:cNvPr>
          <p:cNvSpPr/>
          <p:nvPr/>
        </p:nvSpPr>
        <p:spPr>
          <a:xfrm>
            <a:off x="1078842" y="3846408"/>
            <a:ext cx="2786231" cy="3781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Log of Powers</a:t>
            </a:r>
            <a:endParaRPr lang="zh-CN" altLang="en-US" b="1" dirty="0">
              <a:solidFill>
                <a:srgbClr val="FF0000"/>
              </a:solidFill>
            </a:endParaRPr>
          </a:p>
        </p:txBody>
      </p:sp>
      <p:cxnSp>
        <p:nvCxnSpPr>
          <p:cNvPr id="19" name="直接箭头连接符 18">
            <a:extLst>
              <a:ext uri="{FF2B5EF4-FFF2-40B4-BE49-F238E27FC236}">
                <a16:creationId xmlns:a16="http://schemas.microsoft.com/office/drawing/2014/main" id="{B2089EF8-69D4-4608-A78B-D68844040B09}"/>
              </a:ext>
            </a:extLst>
          </p:cNvPr>
          <p:cNvCxnSpPr>
            <a:cxnSpLocks/>
            <a:endCxn id="18" idx="0"/>
          </p:cNvCxnSpPr>
          <p:nvPr/>
        </p:nvCxnSpPr>
        <p:spPr>
          <a:xfrm>
            <a:off x="2471958" y="3625691"/>
            <a:ext cx="0" cy="22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BDE91BF2-73CB-4141-98EE-617BA5CE56E0}"/>
              </a:ext>
            </a:extLst>
          </p:cNvPr>
          <p:cNvSpPr/>
          <p:nvPr/>
        </p:nvSpPr>
        <p:spPr>
          <a:xfrm>
            <a:off x="1078842" y="4445310"/>
            <a:ext cx="2786231" cy="3781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DCT</a:t>
            </a:r>
            <a:endParaRPr lang="zh-CN" altLang="en-US" b="1" dirty="0">
              <a:solidFill>
                <a:srgbClr val="FF0000"/>
              </a:solidFill>
            </a:endParaRPr>
          </a:p>
        </p:txBody>
      </p:sp>
      <p:cxnSp>
        <p:nvCxnSpPr>
          <p:cNvPr id="21" name="直接箭头连接符 20">
            <a:extLst>
              <a:ext uri="{FF2B5EF4-FFF2-40B4-BE49-F238E27FC236}">
                <a16:creationId xmlns:a16="http://schemas.microsoft.com/office/drawing/2014/main" id="{2BE05708-02B2-468D-A01F-0891A1A5C465}"/>
              </a:ext>
            </a:extLst>
          </p:cNvPr>
          <p:cNvCxnSpPr>
            <a:cxnSpLocks/>
            <a:endCxn id="20" idx="0"/>
          </p:cNvCxnSpPr>
          <p:nvPr/>
        </p:nvCxnSpPr>
        <p:spPr>
          <a:xfrm>
            <a:off x="2471958" y="4224593"/>
            <a:ext cx="0" cy="22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AD5C09E-7772-4FB7-A77B-59BAA244B165}"/>
              </a:ext>
            </a:extLst>
          </p:cNvPr>
          <p:cNvSpPr/>
          <p:nvPr/>
        </p:nvSpPr>
        <p:spPr>
          <a:xfrm>
            <a:off x="1767764" y="5221948"/>
            <a:ext cx="357352" cy="378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919EEBE5-F0D7-4277-8BE3-91732C556C0A}"/>
              </a:ext>
            </a:extLst>
          </p:cNvPr>
          <p:cNvSpPr/>
          <p:nvPr/>
        </p:nvSpPr>
        <p:spPr>
          <a:xfrm>
            <a:off x="2114606" y="5221948"/>
            <a:ext cx="357352" cy="378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165388B-F3C6-4D18-8241-256AC2575D6B}"/>
              </a:ext>
            </a:extLst>
          </p:cNvPr>
          <p:cNvSpPr/>
          <p:nvPr/>
        </p:nvSpPr>
        <p:spPr>
          <a:xfrm>
            <a:off x="2471958" y="5224203"/>
            <a:ext cx="357352" cy="378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DD1DEEF-AC46-42EC-B882-2F8B8156529C}"/>
              </a:ext>
            </a:extLst>
          </p:cNvPr>
          <p:cNvSpPr/>
          <p:nvPr/>
        </p:nvSpPr>
        <p:spPr>
          <a:xfrm>
            <a:off x="2818800" y="5224203"/>
            <a:ext cx="357352" cy="378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D4B35CFC-1667-429C-AC24-B6D07A59EB89}"/>
              </a:ext>
            </a:extLst>
          </p:cNvPr>
          <p:cNvCxnSpPr>
            <a:stCxn id="20" idx="2"/>
          </p:cNvCxnSpPr>
          <p:nvPr/>
        </p:nvCxnSpPr>
        <p:spPr>
          <a:xfrm>
            <a:off x="2471958" y="4823495"/>
            <a:ext cx="0" cy="39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91A1871-5039-45A6-B3C1-3B56DDE6FB0E}"/>
              </a:ext>
            </a:extLst>
          </p:cNvPr>
          <p:cNvSpPr txBox="1"/>
          <p:nvPr/>
        </p:nvSpPr>
        <p:spPr>
          <a:xfrm>
            <a:off x="1695800" y="5259406"/>
            <a:ext cx="2466771" cy="307777"/>
          </a:xfrm>
          <a:prstGeom prst="rect">
            <a:avLst/>
          </a:prstGeom>
          <a:noFill/>
        </p:spPr>
        <p:txBody>
          <a:bodyPr wrap="square" rtlCol="0">
            <a:spAutoFit/>
          </a:bodyPr>
          <a:lstStyle/>
          <a:p>
            <a:r>
              <a:rPr lang="en-US" altLang="zh-CN" sz="1400" dirty="0"/>
              <a:t>-41   35   27    12</a:t>
            </a:r>
            <a:endParaRPr lang="zh-CN" altLang="en-US" sz="1400" dirty="0"/>
          </a:p>
        </p:txBody>
      </p:sp>
      <p:sp>
        <p:nvSpPr>
          <p:cNvPr id="29" name="文本框 28">
            <a:extLst>
              <a:ext uri="{FF2B5EF4-FFF2-40B4-BE49-F238E27FC236}">
                <a16:creationId xmlns:a16="http://schemas.microsoft.com/office/drawing/2014/main" id="{8BF5B80E-8BDD-41B0-AC76-5071D5A00AFF}"/>
              </a:ext>
            </a:extLst>
          </p:cNvPr>
          <p:cNvSpPr txBox="1"/>
          <p:nvPr/>
        </p:nvSpPr>
        <p:spPr>
          <a:xfrm>
            <a:off x="2008740" y="5728267"/>
            <a:ext cx="920445" cy="307777"/>
          </a:xfrm>
          <a:prstGeom prst="rect">
            <a:avLst/>
          </a:prstGeom>
          <a:noFill/>
        </p:spPr>
        <p:txBody>
          <a:bodyPr wrap="none" rtlCol="0">
            <a:spAutoFit/>
          </a:bodyPr>
          <a:lstStyle/>
          <a:p>
            <a:r>
              <a:rPr lang="en-US" altLang="zh-CN" sz="1400" dirty="0"/>
              <a:t>DCT</a:t>
            </a:r>
            <a:r>
              <a:rPr lang="zh-CN" altLang="en-US" sz="1400" dirty="0"/>
              <a:t> 系数</a:t>
            </a:r>
            <a:endParaRPr lang="en-US" altLang="zh-CN" sz="1400" dirty="0"/>
          </a:p>
        </p:txBody>
      </p:sp>
      <p:sp>
        <p:nvSpPr>
          <p:cNvPr id="32" name="矩形: 剪去单角 31">
            <a:extLst>
              <a:ext uri="{FF2B5EF4-FFF2-40B4-BE49-F238E27FC236}">
                <a16:creationId xmlns:a16="http://schemas.microsoft.com/office/drawing/2014/main" id="{FD2C7AAC-0F83-4CF2-806F-8C156EADEFE1}"/>
              </a:ext>
            </a:extLst>
          </p:cNvPr>
          <p:cNvSpPr/>
          <p:nvPr/>
        </p:nvSpPr>
        <p:spPr>
          <a:xfrm>
            <a:off x="4595693" y="1099629"/>
            <a:ext cx="3054489" cy="35260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Mel Filtering</a:t>
            </a:r>
            <a:r>
              <a:rPr lang="zh-CN" altLang="en-US" dirty="0"/>
              <a:t>（梅尔滤波）</a:t>
            </a:r>
          </a:p>
        </p:txBody>
      </p:sp>
      <p:sp>
        <p:nvSpPr>
          <p:cNvPr id="33" name="文本框 32">
            <a:extLst>
              <a:ext uri="{FF2B5EF4-FFF2-40B4-BE49-F238E27FC236}">
                <a16:creationId xmlns:a16="http://schemas.microsoft.com/office/drawing/2014/main" id="{9D9E1C91-86BA-4E4A-8DDD-309058CF8E0C}"/>
              </a:ext>
            </a:extLst>
          </p:cNvPr>
          <p:cNvSpPr txBox="1"/>
          <p:nvPr/>
        </p:nvSpPr>
        <p:spPr>
          <a:xfrm>
            <a:off x="4844227" y="2769887"/>
            <a:ext cx="6383921" cy="1477328"/>
          </a:xfrm>
          <a:prstGeom prst="rect">
            <a:avLst/>
          </a:prstGeom>
          <a:noFill/>
        </p:spPr>
        <p:txBody>
          <a:bodyPr wrap="square" rtlCol="0">
            <a:spAutoFit/>
          </a:bodyPr>
          <a:lstStyle/>
          <a:p>
            <a:pPr indent="457200"/>
            <a:r>
              <a:rPr lang="zh-CN" altLang="en-US" b="0" i="0" dirty="0">
                <a:solidFill>
                  <a:srgbClr val="4D4D4D"/>
                </a:solidFill>
                <a:effectLst/>
                <a:latin typeface="-apple-system"/>
              </a:rPr>
              <a:t>梅尔标度（</a:t>
            </a:r>
            <a:r>
              <a:rPr lang="en-US" altLang="zh-CN" b="0" i="0" dirty="0">
                <a:solidFill>
                  <a:srgbClr val="4D4D4D"/>
                </a:solidFill>
                <a:effectLst/>
                <a:latin typeface="-apple-system"/>
              </a:rPr>
              <a:t>scale</a:t>
            </a:r>
            <a:r>
              <a:rPr lang="zh-CN" altLang="en-US" b="0" i="0" dirty="0">
                <a:solidFill>
                  <a:srgbClr val="4D4D4D"/>
                </a:solidFill>
                <a:effectLst/>
                <a:latin typeface="-apple-system"/>
              </a:rPr>
              <a:t>）将频率的实际差异转换为人耳对频率的感知差异，使用三角形重叠窗口</a:t>
            </a:r>
            <a:r>
              <a:rPr lang="en-US" altLang="zh-CN" b="0" i="0" dirty="0">
                <a:solidFill>
                  <a:srgbClr val="4D4D4D"/>
                </a:solidFill>
                <a:effectLst/>
                <a:latin typeface="-apple-system"/>
              </a:rPr>
              <a:t>(</a:t>
            </a:r>
            <a:r>
              <a:rPr lang="zh-CN" altLang="en-US" b="0" i="0" dirty="0">
                <a:solidFill>
                  <a:srgbClr val="4D4D4D"/>
                </a:solidFill>
                <a:effectLst/>
                <a:latin typeface="-apple-system"/>
              </a:rPr>
              <a:t>称为</a:t>
            </a:r>
            <a:r>
              <a:rPr lang="en-US" altLang="zh-CN" b="0" i="0" dirty="0">
                <a:solidFill>
                  <a:srgbClr val="4D4D4D"/>
                </a:solidFill>
                <a:effectLst/>
                <a:latin typeface="-apple-system"/>
              </a:rPr>
              <a:t>Mel</a:t>
            </a:r>
            <a:r>
              <a:rPr lang="zh-CN" altLang="en-US" b="0" i="0" dirty="0">
                <a:solidFill>
                  <a:srgbClr val="4D4D4D"/>
                </a:solidFill>
                <a:effectLst/>
                <a:latin typeface="-apple-system"/>
              </a:rPr>
              <a:t>过滤器组</a:t>
            </a:r>
            <a:r>
              <a:rPr lang="en-US" altLang="zh-CN" b="0" i="0" dirty="0">
                <a:solidFill>
                  <a:srgbClr val="4D4D4D"/>
                </a:solidFill>
                <a:effectLst/>
                <a:latin typeface="-apple-system"/>
              </a:rPr>
              <a:t>)</a:t>
            </a:r>
            <a:r>
              <a:rPr lang="zh-CN" altLang="en-US" b="0" i="0" dirty="0">
                <a:solidFill>
                  <a:srgbClr val="4D4D4D"/>
                </a:solidFill>
                <a:effectLst/>
                <a:latin typeface="-apple-system"/>
              </a:rPr>
              <a:t>将频率数据映射到</a:t>
            </a:r>
            <a:r>
              <a:rPr lang="en-US" altLang="zh-CN" b="0" i="0" dirty="0">
                <a:solidFill>
                  <a:srgbClr val="FF0000"/>
                </a:solidFill>
                <a:effectLst/>
                <a:latin typeface="-apple-system"/>
              </a:rPr>
              <a:t>Mel</a:t>
            </a:r>
            <a:r>
              <a:rPr lang="zh-CN" altLang="en-US" b="0" i="0" dirty="0">
                <a:solidFill>
                  <a:srgbClr val="FF0000"/>
                </a:solidFill>
                <a:effectLst/>
                <a:latin typeface="-apple-system"/>
              </a:rPr>
              <a:t>标度</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indent="457200"/>
            <a:r>
              <a:rPr lang="zh-CN" altLang="en-US" dirty="0">
                <a:solidFill>
                  <a:srgbClr val="4D4D4D"/>
                </a:solidFill>
                <a:latin typeface="-apple-system"/>
              </a:rPr>
              <a:t>并且，将</a:t>
            </a:r>
            <a:r>
              <a:rPr lang="en-US" altLang="zh-CN" dirty="0" err="1">
                <a:solidFill>
                  <a:srgbClr val="4D4D4D"/>
                </a:solidFill>
                <a:latin typeface="-apple-system"/>
              </a:rPr>
              <a:t>mel</a:t>
            </a:r>
            <a:r>
              <a:rPr lang="zh-CN" altLang="en-US" dirty="0">
                <a:solidFill>
                  <a:srgbClr val="4D4D4D"/>
                </a:solidFill>
                <a:latin typeface="-apple-system"/>
              </a:rPr>
              <a:t>滤波器组的能量</a:t>
            </a:r>
            <a:r>
              <a:rPr lang="zh-CN" altLang="en-US" dirty="0">
                <a:solidFill>
                  <a:srgbClr val="FF0000"/>
                </a:solidFill>
                <a:latin typeface="-apple-system"/>
              </a:rPr>
              <a:t>置于对数尺度上</a:t>
            </a:r>
            <a:r>
              <a:rPr lang="zh-CN" altLang="en-US" dirty="0">
                <a:solidFill>
                  <a:srgbClr val="4D4D4D"/>
                </a:solidFill>
                <a:latin typeface="-apple-system"/>
              </a:rPr>
              <a:t>可以更好的模拟人类听觉感知响度的方式 。</a:t>
            </a:r>
            <a:endParaRPr lang="zh-CN" altLang="en-US" dirty="0"/>
          </a:p>
        </p:txBody>
      </p:sp>
      <p:grpSp>
        <p:nvGrpSpPr>
          <p:cNvPr id="34" name="组合 33">
            <a:extLst>
              <a:ext uri="{FF2B5EF4-FFF2-40B4-BE49-F238E27FC236}">
                <a16:creationId xmlns:a16="http://schemas.microsoft.com/office/drawing/2014/main" id="{B73279CF-F211-4535-910E-0279E3BF7045}"/>
              </a:ext>
            </a:extLst>
          </p:cNvPr>
          <p:cNvGrpSpPr/>
          <p:nvPr/>
        </p:nvGrpSpPr>
        <p:grpSpPr>
          <a:xfrm>
            <a:off x="4531158" y="1540329"/>
            <a:ext cx="6814127" cy="1018748"/>
            <a:chOff x="4415126" y="1624412"/>
            <a:chExt cx="6814127" cy="1018748"/>
          </a:xfrm>
        </p:grpSpPr>
        <p:sp>
          <p:nvSpPr>
            <p:cNvPr id="3" name="矩形: 圆角 2">
              <a:extLst>
                <a:ext uri="{FF2B5EF4-FFF2-40B4-BE49-F238E27FC236}">
                  <a16:creationId xmlns:a16="http://schemas.microsoft.com/office/drawing/2014/main" id="{F97E265B-10B7-4A39-A138-271103325F0D}"/>
                </a:ext>
              </a:extLst>
            </p:cNvPr>
            <p:cNvSpPr/>
            <p:nvPr/>
          </p:nvSpPr>
          <p:spPr>
            <a:xfrm>
              <a:off x="4415126" y="1624412"/>
              <a:ext cx="6814064" cy="1018748"/>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87FDA57-0960-42D5-B311-8324531FE15D}"/>
                </a:ext>
              </a:extLst>
            </p:cNvPr>
            <p:cNvSpPr txBox="1"/>
            <p:nvPr/>
          </p:nvSpPr>
          <p:spPr>
            <a:xfrm>
              <a:off x="4455125" y="1939322"/>
              <a:ext cx="1107996" cy="369332"/>
            </a:xfrm>
            <a:prstGeom prst="rect">
              <a:avLst/>
            </a:prstGeom>
            <a:noFill/>
          </p:spPr>
          <p:txBody>
            <a:bodyPr wrap="none" rtlCol="0">
              <a:spAutoFit/>
            </a:bodyPr>
            <a:lstStyle/>
            <a:p>
              <a:r>
                <a:rPr lang="zh-CN" altLang="en-US" dirty="0"/>
                <a:t>频率数据</a:t>
              </a:r>
            </a:p>
          </p:txBody>
        </p:sp>
        <p:sp>
          <p:nvSpPr>
            <p:cNvPr id="10" name="流程图: 终止 9">
              <a:extLst>
                <a:ext uri="{FF2B5EF4-FFF2-40B4-BE49-F238E27FC236}">
                  <a16:creationId xmlns:a16="http://schemas.microsoft.com/office/drawing/2014/main" id="{BE068F00-92B1-45FA-80C6-83511864CA68}"/>
                </a:ext>
              </a:extLst>
            </p:cNvPr>
            <p:cNvSpPr/>
            <p:nvPr/>
          </p:nvSpPr>
          <p:spPr>
            <a:xfrm>
              <a:off x="6101866" y="1876262"/>
              <a:ext cx="1818290" cy="489466"/>
            </a:xfrm>
            <a:prstGeom prst="flowChartTermina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三角重叠窗口</a:t>
              </a:r>
            </a:p>
          </p:txBody>
        </p:sp>
        <p:cxnSp>
          <p:nvCxnSpPr>
            <p:cNvPr id="14" name="直接箭头连接符 13">
              <a:extLst>
                <a:ext uri="{FF2B5EF4-FFF2-40B4-BE49-F238E27FC236}">
                  <a16:creationId xmlns:a16="http://schemas.microsoft.com/office/drawing/2014/main" id="{72BBC55F-1323-4FAC-889E-5D20DF6A5C64}"/>
                </a:ext>
              </a:extLst>
            </p:cNvPr>
            <p:cNvCxnSpPr>
              <a:stCxn id="4" idx="3"/>
              <a:endCxn id="10" idx="1"/>
            </p:cNvCxnSpPr>
            <p:nvPr/>
          </p:nvCxnSpPr>
          <p:spPr>
            <a:xfrm flipV="1">
              <a:off x="5563121" y="2120995"/>
              <a:ext cx="538745" cy="2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BD632A1-FBD3-433B-A536-58FD14E6B1B2}"/>
                </a:ext>
              </a:extLst>
            </p:cNvPr>
            <p:cNvCxnSpPr>
              <a:stCxn id="10" idx="3"/>
            </p:cNvCxnSpPr>
            <p:nvPr/>
          </p:nvCxnSpPr>
          <p:spPr>
            <a:xfrm>
              <a:off x="7920156" y="2120995"/>
              <a:ext cx="568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C6FA0F3-FBFA-451C-B0EB-1ACD2F417638}"/>
                </a:ext>
              </a:extLst>
            </p:cNvPr>
            <p:cNvSpPr txBox="1"/>
            <p:nvPr/>
          </p:nvSpPr>
          <p:spPr>
            <a:xfrm>
              <a:off x="8488496" y="1936329"/>
              <a:ext cx="1103586" cy="369332"/>
            </a:xfrm>
            <a:prstGeom prst="rect">
              <a:avLst/>
            </a:prstGeom>
            <a:noFill/>
          </p:spPr>
          <p:txBody>
            <a:bodyPr wrap="square" rtlCol="0">
              <a:spAutoFit/>
            </a:bodyPr>
            <a:lstStyle/>
            <a:p>
              <a:r>
                <a:rPr lang="zh-CN" altLang="en-US" dirty="0"/>
                <a:t>梅尔刻度</a:t>
              </a:r>
            </a:p>
          </p:txBody>
        </p:sp>
        <p:cxnSp>
          <p:nvCxnSpPr>
            <p:cNvPr id="40" name="直接箭头连接符 39">
              <a:extLst>
                <a:ext uri="{FF2B5EF4-FFF2-40B4-BE49-F238E27FC236}">
                  <a16:creationId xmlns:a16="http://schemas.microsoft.com/office/drawing/2014/main" id="{225043E9-2640-4717-A41E-04646AEB1E85}"/>
                </a:ext>
              </a:extLst>
            </p:cNvPr>
            <p:cNvCxnSpPr/>
            <p:nvPr/>
          </p:nvCxnSpPr>
          <p:spPr>
            <a:xfrm>
              <a:off x="9557389" y="2120995"/>
              <a:ext cx="568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748D7A64-7B83-48B7-B19F-804127E0C3CF}"/>
                </a:ext>
              </a:extLst>
            </p:cNvPr>
            <p:cNvSpPr txBox="1"/>
            <p:nvPr/>
          </p:nvSpPr>
          <p:spPr>
            <a:xfrm>
              <a:off x="10125667" y="1797829"/>
              <a:ext cx="1103586" cy="646331"/>
            </a:xfrm>
            <a:prstGeom prst="rect">
              <a:avLst/>
            </a:prstGeom>
            <a:noFill/>
          </p:spPr>
          <p:txBody>
            <a:bodyPr wrap="square" rtlCol="0">
              <a:spAutoFit/>
            </a:bodyPr>
            <a:lstStyle/>
            <a:p>
              <a:pPr algn="ctr"/>
              <a:r>
                <a:rPr lang="zh-CN" altLang="en-US" dirty="0"/>
                <a:t>提取</a:t>
              </a:r>
              <a:endParaRPr lang="en-US" altLang="zh-CN" dirty="0"/>
            </a:p>
            <a:p>
              <a:pPr algn="ctr"/>
              <a:r>
                <a:rPr lang="zh-CN" altLang="en-US" dirty="0"/>
                <a:t>对数能量</a:t>
              </a:r>
            </a:p>
          </p:txBody>
        </p:sp>
      </p:grpSp>
      <p:sp>
        <p:nvSpPr>
          <p:cNvPr id="42" name="矩形: 剪去单角 41">
            <a:extLst>
              <a:ext uri="{FF2B5EF4-FFF2-40B4-BE49-F238E27FC236}">
                <a16:creationId xmlns:a16="http://schemas.microsoft.com/office/drawing/2014/main" id="{39EF2BFB-D605-4682-BBEA-A73F421873BA}"/>
              </a:ext>
            </a:extLst>
          </p:cNvPr>
          <p:cNvSpPr/>
          <p:nvPr/>
        </p:nvSpPr>
        <p:spPr>
          <a:xfrm>
            <a:off x="4568754" y="4445310"/>
            <a:ext cx="3054489" cy="35260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DCT</a:t>
            </a:r>
            <a:r>
              <a:rPr lang="zh-CN" altLang="en-US" dirty="0"/>
              <a:t>（离散余弦变换）</a:t>
            </a:r>
          </a:p>
        </p:txBody>
      </p:sp>
      <p:sp>
        <p:nvSpPr>
          <p:cNvPr id="43" name="文本框 42">
            <a:extLst>
              <a:ext uri="{FF2B5EF4-FFF2-40B4-BE49-F238E27FC236}">
                <a16:creationId xmlns:a16="http://schemas.microsoft.com/office/drawing/2014/main" id="{DA8B2639-5ECF-44F0-A250-D6B9517FE02F}"/>
              </a:ext>
            </a:extLst>
          </p:cNvPr>
          <p:cNvSpPr txBox="1"/>
          <p:nvPr/>
        </p:nvSpPr>
        <p:spPr>
          <a:xfrm>
            <a:off x="4810796" y="4965815"/>
            <a:ext cx="6534426" cy="923330"/>
          </a:xfrm>
          <a:prstGeom prst="rect">
            <a:avLst/>
          </a:prstGeom>
          <a:noFill/>
        </p:spPr>
        <p:txBody>
          <a:bodyPr wrap="square" rtlCol="0">
            <a:spAutoFit/>
          </a:bodyPr>
          <a:lstStyle/>
          <a:p>
            <a:pPr indent="457200"/>
            <a:r>
              <a:rPr lang="en-US" altLang="zh-CN" b="0" i="0" dirty="0">
                <a:solidFill>
                  <a:srgbClr val="4D4D4D"/>
                </a:solidFill>
                <a:effectLst/>
                <a:latin typeface="-apple-system"/>
              </a:rPr>
              <a:t>DCT</a:t>
            </a:r>
            <a:r>
              <a:rPr lang="zh-CN" altLang="en-US" b="0" i="0" dirty="0">
                <a:solidFill>
                  <a:srgbClr val="4D4D4D"/>
                </a:solidFill>
                <a:effectLst/>
                <a:latin typeface="-apple-system"/>
              </a:rPr>
              <a:t>可以将人类发声系统发出的基音信息和声道信息进行分离，称为“倒谱域”。通过</a:t>
            </a:r>
            <a:r>
              <a:rPr lang="en-US" altLang="zh-CN" b="0" i="0" dirty="0">
                <a:solidFill>
                  <a:srgbClr val="4D4D4D"/>
                </a:solidFill>
                <a:effectLst/>
                <a:latin typeface="-apple-system"/>
              </a:rPr>
              <a:t>DCT</a:t>
            </a:r>
            <a:r>
              <a:rPr lang="zh-CN" altLang="en-US" b="0" i="0" dirty="0">
                <a:solidFill>
                  <a:srgbClr val="4D4D4D"/>
                </a:solidFill>
                <a:effectLst/>
                <a:latin typeface="-apple-system"/>
              </a:rPr>
              <a:t>变换可以获得</a:t>
            </a:r>
            <a:r>
              <a:rPr lang="en-US" altLang="zh-CN" b="0" i="0" dirty="0">
                <a:solidFill>
                  <a:srgbClr val="4D4D4D"/>
                </a:solidFill>
                <a:effectLst/>
                <a:latin typeface="-apple-system"/>
              </a:rPr>
              <a:t>MFCCs</a:t>
            </a:r>
            <a:r>
              <a:rPr lang="zh-CN" altLang="en-US" b="0" i="0" dirty="0">
                <a:solidFill>
                  <a:srgbClr val="4D4D4D"/>
                </a:solidFill>
                <a:effectLst/>
                <a:latin typeface="-apple-system"/>
              </a:rPr>
              <a:t>的向量，然后即可将其传递给模型进行训练或推理。</a:t>
            </a:r>
            <a:endParaRPr lang="zh-CN" altLang="en-US" dirty="0"/>
          </a:p>
        </p:txBody>
      </p:sp>
    </p:spTree>
    <p:extLst>
      <p:ext uri="{BB962C8B-B14F-4D97-AF65-F5344CB8AC3E}">
        <p14:creationId xmlns:p14="http://schemas.microsoft.com/office/powerpoint/2010/main" val="1212595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panose="020F0502020204030204"/>
                <a:ea typeface="Microsoft YaHei"/>
              </a:rPr>
              <a:t>03</a:t>
            </a:r>
            <a:endParaRPr kumimoji="0" lang="en-US" altLang="en-US" sz="4000" b="1"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400" normalizeH="0" baseline="0" noProof="0" dirty="0">
                <a:ln>
                  <a:noFill/>
                </a:ln>
                <a:solidFill>
                  <a:prstClr val="white"/>
                </a:solidFill>
                <a:effectLst/>
                <a:uLnTx/>
                <a:uFillTx/>
                <a:latin typeface="Arial" panose="020F0502020204030204"/>
                <a:ea typeface="Microsoft YaHei"/>
              </a:rPr>
              <a:t>扰动方案</a:t>
            </a: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782881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扰动方法说明</a:t>
            </a:r>
          </a:p>
        </p:txBody>
      </p:sp>
      <p:grpSp>
        <p:nvGrpSpPr>
          <p:cNvPr id="7" name="组合 6">
            <a:extLst>
              <a:ext uri="{FF2B5EF4-FFF2-40B4-BE49-F238E27FC236}">
                <a16:creationId xmlns:a16="http://schemas.microsoft.com/office/drawing/2014/main" id="{41C20881-3CDE-430F-A422-57AF5028B7D2}"/>
              </a:ext>
            </a:extLst>
          </p:cNvPr>
          <p:cNvGrpSpPr/>
          <p:nvPr/>
        </p:nvGrpSpPr>
        <p:grpSpPr>
          <a:xfrm>
            <a:off x="2441880" y="1976191"/>
            <a:ext cx="926280" cy="926280"/>
            <a:chOff x="2441880" y="1976191"/>
            <a:chExt cx="926280" cy="926280"/>
          </a:xfrm>
        </p:grpSpPr>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846AFB5E-F0AA-4CDB-8C0B-554B349F09BC}"/>
                    </a:ext>
                  </a:extLst>
                </p14:cNvPr>
                <p14:cNvContentPartPr/>
                <p14:nvPr/>
              </p14:nvContentPartPr>
              <p14:xfrm>
                <a:off x="2441880" y="1976191"/>
                <a:ext cx="573480" cy="573480"/>
              </p14:xfrm>
            </p:contentPart>
          </mc:Choice>
          <mc:Fallback xmlns="">
            <p:pic>
              <p:nvPicPr>
                <p:cNvPr id="5" name="墨迹 4">
                  <a:extLst>
                    <a:ext uri="{FF2B5EF4-FFF2-40B4-BE49-F238E27FC236}">
                      <a16:creationId xmlns:a16="http://schemas.microsoft.com/office/drawing/2014/main" id="{846AFB5E-F0AA-4CDB-8C0B-554B349F09BC}"/>
                    </a:ext>
                  </a:extLst>
                </p:cNvPr>
                <p:cNvPicPr/>
                <p:nvPr/>
              </p:nvPicPr>
              <p:blipFill>
                <a:blip r:embed="rId4"/>
                <a:stretch>
                  <a:fillRect/>
                </a:stretch>
              </p:blipFill>
              <p:spPr>
                <a:xfrm>
                  <a:off x="2405880" y="1940551"/>
                  <a:ext cx="64512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A3ACE129-2F83-4355-AC9D-37A3E19CD13F}"/>
                    </a:ext>
                  </a:extLst>
                </p14:cNvPr>
                <p14:cNvContentPartPr/>
                <p14:nvPr/>
              </p14:nvContentPartPr>
              <p14:xfrm>
                <a:off x="2978640" y="2512951"/>
                <a:ext cx="389520" cy="389520"/>
              </p14:xfrm>
            </p:contentPart>
          </mc:Choice>
          <mc:Fallback xmlns="">
            <p:pic>
              <p:nvPicPr>
                <p:cNvPr id="6" name="墨迹 5">
                  <a:extLst>
                    <a:ext uri="{FF2B5EF4-FFF2-40B4-BE49-F238E27FC236}">
                      <a16:creationId xmlns:a16="http://schemas.microsoft.com/office/drawing/2014/main" id="{A3ACE129-2F83-4355-AC9D-37A3E19CD13F}"/>
                    </a:ext>
                  </a:extLst>
                </p:cNvPr>
                <p:cNvPicPr/>
                <p:nvPr/>
              </p:nvPicPr>
              <p:blipFill>
                <a:blip r:embed="rId6"/>
                <a:stretch>
                  <a:fillRect/>
                </a:stretch>
              </p:blipFill>
              <p:spPr>
                <a:xfrm>
                  <a:off x="2942640" y="2477311"/>
                  <a:ext cx="461160" cy="46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4" name="墨迹 13">
                <a:extLst>
                  <a:ext uri="{FF2B5EF4-FFF2-40B4-BE49-F238E27FC236}">
                    <a16:creationId xmlns:a16="http://schemas.microsoft.com/office/drawing/2014/main" id="{0137741F-C1BB-423A-99BB-E390F87F4ECC}"/>
                  </a:ext>
                </a:extLst>
              </p14:cNvPr>
              <p14:cNvContentPartPr/>
              <p14:nvPr/>
            </p14:nvContentPartPr>
            <p14:xfrm>
              <a:off x="2860560" y="2755231"/>
              <a:ext cx="965880" cy="965880"/>
            </p14:xfrm>
          </p:contentPart>
        </mc:Choice>
        <mc:Fallback xmlns="">
          <p:pic>
            <p:nvPicPr>
              <p:cNvPr id="14" name="墨迹 13">
                <a:extLst>
                  <a:ext uri="{FF2B5EF4-FFF2-40B4-BE49-F238E27FC236}">
                    <a16:creationId xmlns:a16="http://schemas.microsoft.com/office/drawing/2014/main" id="{0137741F-C1BB-423A-99BB-E390F87F4ECC}"/>
                  </a:ext>
                </a:extLst>
              </p:cNvPr>
              <p:cNvPicPr/>
              <p:nvPr/>
            </p:nvPicPr>
            <p:blipFill>
              <a:blip r:embed="rId8"/>
              <a:stretch>
                <a:fillRect/>
              </a:stretch>
            </p:blipFill>
            <p:spPr>
              <a:xfrm>
                <a:off x="2824920" y="2719231"/>
                <a:ext cx="1037520" cy="1037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墨迹 14">
                <a:extLst>
                  <a:ext uri="{FF2B5EF4-FFF2-40B4-BE49-F238E27FC236}">
                    <a16:creationId xmlns:a16="http://schemas.microsoft.com/office/drawing/2014/main" id="{F04A9B70-46CD-4EA1-A3B8-8FD17391EAD3}"/>
                  </a:ext>
                </a:extLst>
              </p14:cNvPr>
              <p14:cNvContentPartPr/>
              <p14:nvPr/>
            </p14:nvContentPartPr>
            <p14:xfrm>
              <a:off x="3364426" y="3085885"/>
              <a:ext cx="1426320" cy="43200"/>
            </p14:xfrm>
          </p:contentPart>
        </mc:Choice>
        <mc:Fallback xmlns="">
          <p:pic>
            <p:nvPicPr>
              <p:cNvPr id="15" name="墨迹 14">
                <a:extLst>
                  <a:ext uri="{FF2B5EF4-FFF2-40B4-BE49-F238E27FC236}">
                    <a16:creationId xmlns:a16="http://schemas.microsoft.com/office/drawing/2014/main" id="{F04A9B70-46CD-4EA1-A3B8-8FD17391EAD3}"/>
                  </a:ext>
                </a:extLst>
              </p:cNvPr>
              <p:cNvPicPr/>
              <p:nvPr/>
            </p:nvPicPr>
            <p:blipFill>
              <a:blip r:embed="rId10"/>
              <a:stretch>
                <a:fillRect/>
              </a:stretch>
            </p:blipFill>
            <p:spPr>
              <a:xfrm>
                <a:off x="3328426" y="3050183"/>
                <a:ext cx="1497960" cy="114248"/>
              </a:xfrm>
              <a:prstGeom prst="rect">
                <a:avLst/>
              </a:prstGeom>
            </p:spPr>
          </p:pic>
        </mc:Fallback>
      </mc:AlternateContent>
      <p:graphicFrame>
        <p:nvGraphicFramePr>
          <p:cNvPr id="22" name="图示 21">
            <a:extLst>
              <a:ext uri="{FF2B5EF4-FFF2-40B4-BE49-F238E27FC236}">
                <a16:creationId xmlns:a16="http://schemas.microsoft.com/office/drawing/2014/main" id="{FEF72208-B6D4-441D-A1BA-745A319D7AF7}"/>
              </a:ext>
            </a:extLst>
          </p:cNvPr>
          <p:cNvGraphicFramePr/>
          <p:nvPr>
            <p:extLst>
              <p:ext uri="{D42A27DB-BD31-4B8C-83A1-F6EECF244321}">
                <p14:modId xmlns:p14="http://schemas.microsoft.com/office/powerpoint/2010/main" val="2617685384"/>
              </p:ext>
            </p:extLst>
          </p:nvPr>
        </p:nvGraphicFramePr>
        <p:xfrm>
          <a:off x="636104" y="2549671"/>
          <a:ext cx="10510629" cy="388094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5" name="文本框 34">
            <a:extLst>
              <a:ext uri="{FF2B5EF4-FFF2-40B4-BE49-F238E27FC236}">
                <a16:creationId xmlns:a16="http://schemas.microsoft.com/office/drawing/2014/main" id="{1D5E71DD-F6F9-4D91-908A-A379187F088C}"/>
              </a:ext>
            </a:extLst>
          </p:cNvPr>
          <p:cNvSpPr txBox="1"/>
          <p:nvPr/>
        </p:nvSpPr>
        <p:spPr>
          <a:xfrm>
            <a:off x="714373" y="962565"/>
            <a:ext cx="10959135" cy="369332"/>
          </a:xfrm>
          <a:prstGeom prst="rect">
            <a:avLst/>
          </a:prstGeom>
          <a:noFill/>
        </p:spPr>
        <p:txBody>
          <a:bodyPr wrap="square">
            <a:spAutoFit/>
          </a:bodyPr>
          <a:lstStyle/>
          <a:p>
            <a:r>
              <a:rPr lang="zh-CN" altLang="zh-CN" b="1" dirty="0">
                <a:solidFill>
                  <a:prstClr val="black"/>
                </a:solidFill>
                <a:latin typeface="微软雅黑" panose="020B0503020204020204" pitchFamily="34" charset="-122"/>
                <a:ea typeface="微软雅黑" panose="020B0503020204020204" pitchFamily="34" charset="-122"/>
              </a:rPr>
              <a:t>每个产生的攻击样本都包含一个或多个连续应用的扰动，这些扰动可用于攻击目标</a:t>
            </a:r>
            <a:r>
              <a:rPr lang="en-US" altLang="zh-CN" b="1" dirty="0">
                <a:solidFill>
                  <a:prstClr val="black"/>
                </a:solidFill>
                <a:latin typeface="微软雅黑" panose="020B0503020204020204" pitchFamily="34" charset="-122"/>
                <a:ea typeface="微软雅黑" panose="020B0503020204020204" pitchFamily="34" charset="-122"/>
              </a:rPr>
              <a:t>VPS</a:t>
            </a:r>
            <a:r>
              <a:rPr lang="zh-CN" altLang="zh-CN" b="1" dirty="0">
                <a:solidFill>
                  <a:prstClr val="black"/>
                </a:solidFill>
                <a:latin typeface="微软雅黑" panose="020B0503020204020204" pitchFamily="34" charset="-122"/>
                <a:ea typeface="微软雅黑" panose="020B0503020204020204" pitchFamily="34" charset="-122"/>
              </a:rPr>
              <a:t>。</a:t>
            </a:r>
            <a:endParaRPr lang="zh-CN" altLang="en-US" b="1" dirty="0">
              <a:solidFill>
                <a:prstClr val="black"/>
              </a:solidFill>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BD945188-8CDD-4E27-AA28-85EFBA950F4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5637" y="1301964"/>
            <a:ext cx="5640693" cy="1108207"/>
          </a:xfrm>
          <a:prstGeom prst="rect">
            <a:avLst/>
          </a:prstGeom>
        </p:spPr>
      </p:pic>
      <p:sp>
        <p:nvSpPr>
          <p:cNvPr id="38" name="文本框 37">
            <a:extLst>
              <a:ext uri="{FF2B5EF4-FFF2-40B4-BE49-F238E27FC236}">
                <a16:creationId xmlns:a16="http://schemas.microsoft.com/office/drawing/2014/main" id="{CF57BB0D-1CCE-49B3-9C6E-D16BCFA19DF6}"/>
              </a:ext>
            </a:extLst>
          </p:cNvPr>
          <p:cNvSpPr txBox="1"/>
          <p:nvPr/>
        </p:nvSpPr>
        <p:spPr>
          <a:xfrm>
            <a:off x="6624431" y="1679174"/>
            <a:ext cx="5103744" cy="523220"/>
          </a:xfrm>
          <a:prstGeom prst="rect">
            <a:avLst/>
          </a:prstGeom>
          <a:noFill/>
        </p:spPr>
        <p:txBody>
          <a:bodyPr wrap="square" rtlCol="0">
            <a:spAutoFit/>
          </a:bodyPr>
          <a:lstStyle/>
          <a:p>
            <a:r>
              <a:rPr lang="zh-CN" altLang="en-US" sz="1400" dirty="0"/>
              <a:t>左图为原始音频时域图，以下内容为添加扰动之后的攻击音频时域图和扰动方法的直观解释。</a:t>
            </a:r>
          </a:p>
        </p:txBody>
      </p:sp>
    </p:spTree>
    <p:extLst>
      <p:ext uri="{BB962C8B-B14F-4D97-AF65-F5344CB8AC3E}">
        <p14:creationId xmlns:p14="http://schemas.microsoft.com/office/powerpoint/2010/main" val="1552718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solidFill>
                  <a:prstClr val="black"/>
                </a:solidFill>
                <a:latin typeface="微软雅黑" panose="020B0503020204020204" pitchFamily="34" charset="-122"/>
                <a:ea typeface="微软雅黑" panose="020B0503020204020204" pitchFamily="34" charset="-122"/>
              </a:rPr>
              <a:t>攻击</a:t>
            </a:r>
            <a:r>
              <a:rPr lang="zh-CN" altLang="en-US" dirty="0">
                <a:solidFill>
                  <a:srgbClr val="FF0000"/>
                </a:solidFill>
                <a:latin typeface="微软雅黑" panose="020B0503020204020204" pitchFamily="34" charset="-122"/>
                <a:ea typeface="微软雅黑" panose="020B0503020204020204" pitchFamily="34" charset="-122"/>
              </a:rPr>
              <a:t>核心</a:t>
            </a:r>
            <a:r>
              <a:rPr lang="zh-CN" altLang="en-US" dirty="0">
                <a:solidFill>
                  <a:prstClr val="black"/>
                </a:solidFill>
                <a:latin typeface="微软雅黑" panose="020B0503020204020204" pitchFamily="34" charset="-122"/>
                <a:ea typeface="微软雅黑" panose="020B0503020204020204" pitchFamily="34" charset="-122"/>
              </a:rPr>
              <a:t>方法</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说明</a:t>
            </a:r>
          </a:p>
        </p:txBody>
      </p:sp>
      <p:sp>
        <p:nvSpPr>
          <p:cNvPr id="32" name="文本框 31">
            <a:extLst>
              <a:ext uri="{FF2B5EF4-FFF2-40B4-BE49-F238E27FC236}">
                <a16:creationId xmlns:a16="http://schemas.microsoft.com/office/drawing/2014/main" id="{555B08BC-48E1-49F8-B7FF-50DA64CA5DBF}"/>
              </a:ext>
            </a:extLst>
          </p:cNvPr>
          <p:cNvSpPr txBox="1"/>
          <p:nvPr/>
        </p:nvSpPr>
        <p:spPr>
          <a:xfrm>
            <a:off x="713148" y="968736"/>
            <a:ext cx="66264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prstClr val="black"/>
                </a:solidFill>
                <a:latin typeface="微软雅黑" panose="020B0503020204020204" pitchFamily="34" charset="-122"/>
                <a:ea typeface="微软雅黑" panose="020B0503020204020204" pitchFamily="34" charset="-122"/>
              </a:rPr>
              <a:t>目标：生成用户无法解释但是</a:t>
            </a:r>
            <a:r>
              <a:rPr lang="en-US" altLang="zh-CN" b="1" dirty="0">
                <a:solidFill>
                  <a:prstClr val="black"/>
                </a:solidFill>
                <a:latin typeface="微软雅黑" panose="020B0503020204020204" pitchFamily="34" charset="-122"/>
                <a:ea typeface="微软雅黑" panose="020B0503020204020204" pitchFamily="34" charset="-122"/>
              </a:rPr>
              <a:t>VPS</a:t>
            </a:r>
            <a:r>
              <a:rPr lang="zh-CN" altLang="en-US" b="1" dirty="0">
                <a:solidFill>
                  <a:prstClr val="black"/>
                </a:solidFill>
                <a:latin typeface="微软雅黑" panose="020B0503020204020204" pitchFamily="34" charset="-122"/>
                <a:ea typeface="微软雅黑" panose="020B0503020204020204" pitchFamily="34" charset="-122"/>
              </a:rPr>
              <a:t>能正确推断的攻击音频</a:t>
            </a:r>
          </a:p>
        </p:txBody>
      </p:sp>
      <p:graphicFrame>
        <p:nvGraphicFramePr>
          <p:cNvPr id="5" name="图示 4">
            <a:extLst>
              <a:ext uri="{FF2B5EF4-FFF2-40B4-BE49-F238E27FC236}">
                <a16:creationId xmlns:a16="http://schemas.microsoft.com/office/drawing/2014/main" id="{DECD8491-8E78-4717-AD5F-5475CF777A04}"/>
              </a:ext>
            </a:extLst>
          </p:cNvPr>
          <p:cNvGraphicFramePr/>
          <p:nvPr>
            <p:extLst>
              <p:ext uri="{D42A27DB-BD31-4B8C-83A1-F6EECF244321}">
                <p14:modId xmlns:p14="http://schemas.microsoft.com/office/powerpoint/2010/main" val="1796337409"/>
              </p:ext>
            </p:extLst>
          </p:nvPr>
        </p:nvGraphicFramePr>
        <p:xfrm>
          <a:off x="815008" y="1391478"/>
          <a:ext cx="10311847" cy="2544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AF9EC54A-52D8-4CCF-8350-83A315DDC9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9996" y="4392112"/>
            <a:ext cx="3437076" cy="1268517"/>
          </a:xfrm>
          <a:prstGeom prst="rect">
            <a:avLst/>
          </a:prstGeom>
        </p:spPr>
      </p:pic>
      <p:sp>
        <p:nvSpPr>
          <p:cNvPr id="10" name="文本框 9">
            <a:extLst>
              <a:ext uri="{FF2B5EF4-FFF2-40B4-BE49-F238E27FC236}">
                <a16:creationId xmlns:a16="http://schemas.microsoft.com/office/drawing/2014/main" id="{6C9AA007-87EA-4852-8F25-A134CE1A0105}"/>
              </a:ext>
            </a:extLst>
          </p:cNvPr>
          <p:cNvSpPr txBox="1"/>
          <p:nvPr/>
        </p:nvSpPr>
        <p:spPr>
          <a:xfrm>
            <a:off x="2366730" y="5610791"/>
            <a:ext cx="1261884" cy="307777"/>
          </a:xfrm>
          <a:prstGeom prst="rect">
            <a:avLst/>
          </a:prstGeom>
          <a:noFill/>
        </p:spPr>
        <p:txBody>
          <a:bodyPr wrap="none" rtlCol="0">
            <a:spAutoFit/>
          </a:bodyPr>
          <a:lstStyle/>
          <a:p>
            <a:r>
              <a:rPr lang="zh-CN" altLang="en-US" sz="1400" dirty="0"/>
              <a:t>原始音频频谱</a:t>
            </a:r>
          </a:p>
        </p:txBody>
      </p:sp>
      <p:pic>
        <p:nvPicPr>
          <p:cNvPr id="12" name="图片 11">
            <a:extLst>
              <a:ext uri="{FF2B5EF4-FFF2-40B4-BE49-F238E27FC236}">
                <a16:creationId xmlns:a16="http://schemas.microsoft.com/office/drawing/2014/main" id="{CD8CC880-22FD-4D57-86E4-C186F0130E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9134" y="4286966"/>
            <a:ext cx="3437076" cy="1325729"/>
          </a:xfrm>
          <a:prstGeom prst="rect">
            <a:avLst/>
          </a:prstGeom>
        </p:spPr>
      </p:pic>
      <p:sp>
        <p:nvSpPr>
          <p:cNvPr id="30" name="文本框 29">
            <a:extLst>
              <a:ext uri="{FF2B5EF4-FFF2-40B4-BE49-F238E27FC236}">
                <a16:creationId xmlns:a16="http://schemas.microsoft.com/office/drawing/2014/main" id="{33CD2E92-469C-4FD7-B744-C91705D38471}"/>
              </a:ext>
            </a:extLst>
          </p:cNvPr>
          <p:cNvSpPr txBox="1"/>
          <p:nvPr/>
        </p:nvSpPr>
        <p:spPr>
          <a:xfrm>
            <a:off x="7517592" y="5610790"/>
            <a:ext cx="1261884" cy="307777"/>
          </a:xfrm>
          <a:prstGeom prst="rect">
            <a:avLst/>
          </a:prstGeom>
          <a:noFill/>
        </p:spPr>
        <p:txBody>
          <a:bodyPr wrap="none" rtlCol="0">
            <a:spAutoFit/>
          </a:bodyPr>
          <a:lstStyle/>
          <a:p>
            <a:r>
              <a:rPr lang="zh-CN" altLang="en-US" sz="1400" dirty="0"/>
              <a:t>攻击音频频谱</a:t>
            </a:r>
          </a:p>
        </p:txBody>
      </p:sp>
      <p:cxnSp>
        <p:nvCxnSpPr>
          <p:cNvPr id="14" name="直接箭头连接符 13">
            <a:extLst>
              <a:ext uri="{FF2B5EF4-FFF2-40B4-BE49-F238E27FC236}">
                <a16:creationId xmlns:a16="http://schemas.microsoft.com/office/drawing/2014/main" id="{45E3488B-D575-42D3-85A8-7F8D0CE72E35}"/>
              </a:ext>
            </a:extLst>
          </p:cNvPr>
          <p:cNvCxnSpPr>
            <a:stCxn id="12" idx="3"/>
          </p:cNvCxnSpPr>
          <p:nvPr/>
        </p:nvCxnSpPr>
        <p:spPr>
          <a:xfrm flipV="1">
            <a:off x="4716210" y="4949830"/>
            <a:ext cx="16746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727B5D71-3775-4F0F-811A-C1FBD426FB59}"/>
              </a:ext>
            </a:extLst>
          </p:cNvPr>
          <p:cNvSpPr txBox="1"/>
          <p:nvPr/>
        </p:nvSpPr>
        <p:spPr>
          <a:xfrm>
            <a:off x="5279389" y="4642053"/>
            <a:ext cx="548292" cy="307777"/>
          </a:xfrm>
          <a:prstGeom prst="rect">
            <a:avLst/>
          </a:prstGeom>
          <a:noFill/>
        </p:spPr>
        <p:txBody>
          <a:bodyPr wrap="square">
            <a:spAutoFit/>
          </a:bodyPr>
          <a:lstStyle/>
          <a:p>
            <a:r>
              <a:rPr kumimoji="0" lang="zh-CN" altLang="en-US" sz="1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扰动</a:t>
            </a:r>
            <a:endParaRPr lang="zh-CN" altLang="en-US" b="1" dirty="0"/>
          </a:p>
        </p:txBody>
      </p:sp>
      <p:cxnSp>
        <p:nvCxnSpPr>
          <p:cNvPr id="18" name="直接箭头连接符 17">
            <a:extLst>
              <a:ext uri="{FF2B5EF4-FFF2-40B4-BE49-F238E27FC236}">
                <a16:creationId xmlns:a16="http://schemas.microsoft.com/office/drawing/2014/main" id="{C2FBBF04-A6A9-4CFC-8606-D7DE444BA56E}"/>
              </a:ext>
            </a:extLst>
          </p:cNvPr>
          <p:cNvCxnSpPr/>
          <p:nvPr/>
        </p:nvCxnSpPr>
        <p:spPr>
          <a:xfrm flipH="1">
            <a:off x="9144000" y="4144617"/>
            <a:ext cx="551622" cy="805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E44C89C-73A3-41AC-9FBC-19CAAE392F39}"/>
              </a:ext>
            </a:extLst>
          </p:cNvPr>
          <p:cNvSpPr txBox="1"/>
          <p:nvPr/>
        </p:nvSpPr>
        <p:spPr>
          <a:xfrm>
            <a:off x="9819861" y="4094922"/>
            <a:ext cx="1843709" cy="2062103"/>
          </a:xfrm>
          <a:prstGeom prst="rect">
            <a:avLst/>
          </a:prstGeom>
          <a:noFill/>
        </p:spPr>
        <p:txBody>
          <a:bodyPr wrap="square" rtlCol="0">
            <a:spAutoFit/>
          </a:bodyPr>
          <a:lstStyle/>
          <a:p>
            <a:r>
              <a:rPr lang="zh-CN" altLang="en-US" sz="1600" dirty="0"/>
              <a:t>此部分是处于</a:t>
            </a:r>
            <a:r>
              <a:rPr lang="zh-CN" altLang="en-US" sz="1600" dirty="0">
                <a:solidFill>
                  <a:srgbClr val="FF0000"/>
                </a:solidFill>
              </a:rPr>
              <a:t>人耳</a:t>
            </a:r>
            <a:r>
              <a:rPr lang="zh-CN" altLang="en-US" sz="1600" dirty="0"/>
              <a:t>听力</a:t>
            </a:r>
            <a:r>
              <a:rPr lang="zh-CN" altLang="en-US" sz="1600" dirty="0">
                <a:solidFill>
                  <a:srgbClr val="FF0000"/>
                </a:solidFill>
              </a:rPr>
              <a:t>范围内</a:t>
            </a:r>
            <a:r>
              <a:rPr lang="zh-CN" altLang="en-US" sz="1600" dirty="0"/>
              <a:t>的高频部分，同时也处于</a:t>
            </a:r>
            <a:r>
              <a:rPr lang="en-US" altLang="zh-CN" sz="1600" dirty="0">
                <a:solidFill>
                  <a:srgbClr val="FF0000"/>
                </a:solidFill>
              </a:rPr>
              <a:t>VPS</a:t>
            </a:r>
            <a:r>
              <a:rPr lang="zh-CN" altLang="en-US" sz="1600" dirty="0"/>
              <a:t>预处理阶段中</a:t>
            </a:r>
            <a:r>
              <a:rPr lang="zh-CN" altLang="en-US" sz="1600" dirty="0">
                <a:solidFill>
                  <a:srgbClr val="FF0000"/>
                </a:solidFill>
              </a:rPr>
              <a:t>被过滤掉</a:t>
            </a:r>
            <a:r>
              <a:rPr lang="zh-CN" altLang="en-US" sz="1600" dirty="0"/>
              <a:t>的范围（这是由于人声频率的分界点一般为</a:t>
            </a:r>
            <a:r>
              <a:rPr lang="en-US" altLang="zh-CN" sz="1600" dirty="0"/>
              <a:t>8000Hz</a:t>
            </a:r>
            <a:r>
              <a:rPr lang="zh-CN" altLang="en-US" sz="1600" dirty="0"/>
              <a:t>）</a:t>
            </a:r>
          </a:p>
        </p:txBody>
      </p:sp>
    </p:spTree>
    <p:extLst>
      <p:ext uri="{BB962C8B-B14F-4D97-AF65-F5344CB8AC3E}">
        <p14:creationId xmlns:p14="http://schemas.microsoft.com/office/powerpoint/2010/main" val="2739765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altLang="zh-CN" dirty="0"/>
              <a:t>04</a:t>
            </a:r>
            <a:endParaRPr lang="en-US" dirty="0"/>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zh-CN" altLang="en-US" dirty="0"/>
              <a:t>攻击音频生成过程</a:t>
            </a: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955142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攻击音频生成过程</a:t>
            </a:r>
          </a:p>
        </p:txBody>
      </p:sp>
      <p:sp>
        <p:nvSpPr>
          <p:cNvPr id="3" name="椭圆 2">
            <a:extLst>
              <a:ext uri="{FF2B5EF4-FFF2-40B4-BE49-F238E27FC236}">
                <a16:creationId xmlns:a16="http://schemas.microsoft.com/office/drawing/2014/main" id="{33FCB939-1E3C-4BCD-91C7-7887ECF1A6A9}"/>
              </a:ext>
            </a:extLst>
          </p:cNvPr>
          <p:cNvSpPr/>
          <p:nvPr/>
        </p:nvSpPr>
        <p:spPr>
          <a:xfrm>
            <a:off x="657574" y="1279726"/>
            <a:ext cx="2883284" cy="2883284"/>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4" name="椭圆 3">
            <a:extLst>
              <a:ext uri="{FF2B5EF4-FFF2-40B4-BE49-F238E27FC236}">
                <a16:creationId xmlns:a16="http://schemas.microsoft.com/office/drawing/2014/main" id="{1375CB4C-C15C-4356-8FE6-8C8E53098129}"/>
              </a:ext>
            </a:extLst>
          </p:cNvPr>
          <p:cNvSpPr/>
          <p:nvPr/>
        </p:nvSpPr>
        <p:spPr>
          <a:xfrm>
            <a:off x="8085532" y="1279726"/>
            <a:ext cx="2883284" cy="2883284"/>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椭圆 4">
            <a:extLst>
              <a:ext uri="{FF2B5EF4-FFF2-40B4-BE49-F238E27FC236}">
                <a16:creationId xmlns:a16="http://schemas.microsoft.com/office/drawing/2014/main" id="{21C287F9-B7B3-4AB9-8B6F-48722F55C288}"/>
              </a:ext>
            </a:extLst>
          </p:cNvPr>
          <p:cNvSpPr/>
          <p:nvPr/>
        </p:nvSpPr>
        <p:spPr>
          <a:xfrm>
            <a:off x="4371553" y="1279726"/>
            <a:ext cx="2883284" cy="2883284"/>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6" name="文本框 5">
            <a:extLst>
              <a:ext uri="{FF2B5EF4-FFF2-40B4-BE49-F238E27FC236}">
                <a16:creationId xmlns:a16="http://schemas.microsoft.com/office/drawing/2014/main" id="{3DE19151-2DD2-48F7-AEA5-A3B50702CB9E}"/>
              </a:ext>
            </a:extLst>
          </p:cNvPr>
          <p:cNvSpPr txBox="1"/>
          <p:nvPr/>
        </p:nvSpPr>
        <p:spPr>
          <a:xfrm>
            <a:off x="183947" y="690124"/>
            <a:ext cx="1332908" cy="49962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rPr>
              <a:t>通用方法</a:t>
            </a:r>
          </a:p>
        </p:txBody>
      </p:sp>
      <p:cxnSp>
        <p:nvCxnSpPr>
          <p:cNvPr id="7" name="直接连接符 6">
            <a:extLst>
              <a:ext uri="{FF2B5EF4-FFF2-40B4-BE49-F238E27FC236}">
                <a16:creationId xmlns:a16="http://schemas.microsoft.com/office/drawing/2014/main" id="{AACD3CDE-4D24-4210-B6CE-2C9563EC2A65}"/>
              </a:ext>
            </a:extLst>
          </p:cNvPr>
          <p:cNvCxnSpPr>
            <a:cxnSpLocks/>
          </p:cNvCxnSpPr>
          <p:nvPr/>
        </p:nvCxnSpPr>
        <p:spPr>
          <a:xfrm>
            <a:off x="309500" y="1189748"/>
            <a:ext cx="1081801"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箭头: 燕尾形 22">
            <a:extLst>
              <a:ext uri="{FF2B5EF4-FFF2-40B4-BE49-F238E27FC236}">
                <a16:creationId xmlns:a16="http://schemas.microsoft.com/office/drawing/2014/main" id="{2E20EE08-1A3B-4CA3-9BA3-142D5D98C053}"/>
              </a:ext>
            </a:extLst>
          </p:cNvPr>
          <p:cNvSpPr/>
          <p:nvPr/>
        </p:nvSpPr>
        <p:spPr>
          <a:xfrm>
            <a:off x="7389297" y="2496540"/>
            <a:ext cx="561776" cy="449656"/>
          </a:xfrm>
          <a:prstGeom prst="notchedRightArrow">
            <a:avLst>
              <a:gd name="adj1" fmla="val 50000"/>
              <a:gd name="adj2" fmla="val 57204"/>
            </a:avLst>
          </a:prstGeom>
          <a:gradFill>
            <a:gsLst>
              <a:gs pos="0">
                <a:schemeClr val="accent5">
                  <a:alpha val="0"/>
                </a:schemeClr>
              </a:gs>
              <a:gs pos="100000">
                <a:schemeClr val="accent5">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箭头: 燕尾形 26">
            <a:extLst>
              <a:ext uri="{FF2B5EF4-FFF2-40B4-BE49-F238E27FC236}">
                <a16:creationId xmlns:a16="http://schemas.microsoft.com/office/drawing/2014/main" id="{1381EDD5-76A0-4150-89B0-E77ACFD702FD}"/>
              </a:ext>
            </a:extLst>
          </p:cNvPr>
          <p:cNvSpPr/>
          <p:nvPr/>
        </p:nvSpPr>
        <p:spPr>
          <a:xfrm>
            <a:off x="3675318" y="2496540"/>
            <a:ext cx="561776" cy="449656"/>
          </a:xfrm>
          <a:prstGeom prst="notchedRightArrow">
            <a:avLst>
              <a:gd name="adj1" fmla="val 50000"/>
              <a:gd name="adj2" fmla="val 57204"/>
            </a:avLst>
          </a:prstGeom>
          <a:gradFill>
            <a:gsLst>
              <a:gs pos="0">
                <a:schemeClr val="accent5">
                  <a:alpha val="0"/>
                </a:schemeClr>
              </a:gs>
              <a:gs pos="100000">
                <a:schemeClr val="accent5">
                  <a:alpha val="6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椭圆 9">
            <a:extLst>
              <a:ext uri="{FF2B5EF4-FFF2-40B4-BE49-F238E27FC236}">
                <a16:creationId xmlns:a16="http://schemas.microsoft.com/office/drawing/2014/main" id="{B84E278A-5868-41AD-8954-627FCE61FE5E}"/>
              </a:ext>
            </a:extLst>
          </p:cNvPr>
          <p:cNvSpPr/>
          <p:nvPr/>
        </p:nvSpPr>
        <p:spPr>
          <a:xfrm>
            <a:off x="567596" y="1189748"/>
            <a:ext cx="3063240" cy="3063240"/>
          </a:xfrm>
          <a:prstGeom prst="ellipse">
            <a:avLst/>
          </a:prstGeom>
          <a:noFill/>
          <a:ln w="6350">
            <a:solidFill>
              <a:schemeClr val="accent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F33AB386-8AA6-4B21-8D45-23E4EED46A25}"/>
              </a:ext>
            </a:extLst>
          </p:cNvPr>
          <p:cNvSpPr txBox="1"/>
          <p:nvPr/>
        </p:nvSpPr>
        <p:spPr>
          <a:xfrm>
            <a:off x="1204253" y="1766465"/>
            <a:ext cx="17289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6871"/>
                </a:solidFill>
                <a:effectLst/>
                <a:uLnTx/>
                <a:uFillTx/>
                <a:latin typeface="微软雅黑"/>
                <a:ea typeface="微软雅黑"/>
                <a:cs typeface="+mn-cs"/>
              </a:rPr>
              <a:t>1.</a:t>
            </a:r>
            <a:r>
              <a:rPr kumimoji="0" lang="zh-CN" altLang="en-US" sz="2000" b="1" i="0" u="none" strike="noStrike" kern="1200" cap="none" spc="0" normalizeH="0" baseline="0" noProof="0" dirty="0">
                <a:ln>
                  <a:noFill/>
                </a:ln>
                <a:solidFill>
                  <a:srgbClr val="006871"/>
                </a:solidFill>
                <a:effectLst/>
                <a:uLnTx/>
                <a:uFillTx/>
                <a:latin typeface="微软雅黑"/>
                <a:ea typeface="微软雅黑"/>
                <a:cs typeface="+mn-cs"/>
              </a:rPr>
              <a:t>参数选择</a:t>
            </a:r>
          </a:p>
        </p:txBody>
      </p:sp>
      <p:sp>
        <p:nvSpPr>
          <p:cNvPr id="12" name="文本框 11">
            <a:extLst>
              <a:ext uri="{FF2B5EF4-FFF2-40B4-BE49-F238E27FC236}">
                <a16:creationId xmlns:a16="http://schemas.microsoft.com/office/drawing/2014/main" id="{5D271052-550F-440B-9E56-B9F04CDFD698}"/>
              </a:ext>
            </a:extLst>
          </p:cNvPr>
          <p:cNvSpPr txBox="1"/>
          <p:nvPr/>
        </p:nvSpPr>
        <p:spPr>
          <a:xfrm>
            <a:off x="1088931" y="2150084"/>
            <a:ext cx="2020570" cy="153086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0" i="0" dirty="0">
                <a:solidFill>
                  <a:srgbClr val="4D4D4D"/>
                </a:solidFill>
                <a:effectLst/>
                <a:latin typeface="-apple-system"/>
              </a:rPr>
              <a:t>攻击者选择用来扰乱音频的参数：音频速度、高频强度和窗口大小。</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E7902268-8E2E-44FA-A2B4-2F0DFA6A6537}"/>
              </a:ext>
            </a:extLst>
          </p:cNvPr>
          <p:cNvSpPr txBox="1"/>
          <p:nvPr/>
        </p:nvSpPr>
        <p:spPr>
          <a:xfrm>
            <a:off x="8085532" y="1704985"/>
            <a:ext cx="275262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6871"/>
                </a:solidFill>
                <a:effectLst/>
                <a:uLnTx/>
                <a:uFillTx/>
                <a:latin typeface="微软雅黑"/>
                <a:ea typeface="微软雅黑"/>
                <a:cs typeface="+mn-cs"/>
              </a:rPr>
              <a:t>3.</a:t>
            </a:r>
            <a:r>
              <a:rPr kumimoji="0" lang="zh-CN" altLang="en-US" sz="2000" b="1" i="0" u="none" strike="noStrike" kern="1200" cap="none" spc="0" normalizeH="0" baseline="0" noProof="0" dirty="0">
                <a:ln>
                  <a:noFill/>
                </a:ln>
                <a:solidFill>
                  <a:srgbClr val="006871"/>
                </a:solidFill>
                <a:effectLst/>
                <a:uLnTx/>
                <a:uFillTx/>
                <a:latin typeface="微软雅黑"/>
                <a:ea typeface="微软雅黑"/>
                <a:cs typeface="+mn-cs"/>
              </a:rPr>
              <a:t>模型推断和音频选择</a:t>
            </a:r>
          </a:p>
        </p:txBody>
      </p:sp>
      <p:sp>
        <p:nvSpPr>
          <p:cNvPr id="14" name="文本框 13">
            <a:extLst>
              <a:ext uri="{FF2B5EF4-FFF2-40B4-BE49-F238E27FC236}">
                <a16:creationId xmlns:a16="http://schemas.microsoft.com/office/drawing/2014/main" id="{8C82EBA0-DBF7-4673-8243-522797DA222C}"/>
              </a:ext>
            </a:extLst>
          </p:cNvPr>
          <p:cNvSpPr txBox="1"/>
          <p:nvPr/>
        </p:nvSpPr>
        <p:spPr>
          <a:xfrm>
            <a:off x="8516889" y="2150661"/>
            <a:ext cx="2020570" cy="153029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0" i="0" dirty="0">
                <a:solidFill>
                  <a:srgbClr val="4D4D4D"/>
                </a:solidFill>
                <a:effectLst/>
                <a:latin typeface="-apple-system"/>
              </a:rPr>
              <a:t>将攻击音频样本传递到目标</a:t>
            </a:r>
            <a:r>
              <a:rPr lang="en-US" altLang="zh-CN" sz="1600" b="0" i="0" dirty="0">
                <a:solidFill>
                  <a:srgbClr val="4D4D4D"/>
                </a:solidFill>
                <a:effectLst/>
                <a:latin typeface="-apple-system"/>
              </a:rPr>
              <a:t>VPS</a:t>
            </a:r>
            <a:r>
              <a:rPr lang="zh-CN" altLang="en-US" sz="1600" b="0" i="0" dirty="0">
                <a:solidFill>
                  <a:srgbClr val="4D4D4D"/>
                </a:solidFill>
                <a:effectLst/>
                <a:latin typeface="-apple-system"/>
              </a:rPr>
              <a:t>。</a:t>
            </a:r>
            <a:r>
              <a:rPr lang="zh-CN" altLang="en-US" sz="1600" dirty="0">
                <a:solidFill>
                  <a:srgbClr val="4D4D4D"/>
                </a:solidFill>
                <a:latin typeface="-apple-system"/>
              </a:rPr>
              <a:t>选择有较好效果的音频作为攻击音频。</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3DB142-8CCA-40AA-A286-D0F55AE013F5}"/>
              </a:ext>
            </a:extLst>
          </p:cNvPr>
          <p:cNvSpPr/>
          <p:nvPr/>
        </p:nvSpPr>
        <p:spPr>
          <a:xfrm>
            <a:off x="7995554" y="1189748"/>
            <a:ext cx="3063240" cy="3063240"/>
          </a:xfrm>
          <a:prstGeom prst="ellipse">
            <a:avLst/>
          </a:prstGeom>
          <a:noFill/>
          <a:ln w="6350">
            <a:solidFill>
              <a:schemeClr val="accent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041203DB-B764-4140-9C2A-0E9D4D3483D8}"/>
              </a:ext>
            </a:extLst>
          </p:cNvPr>
          <p:cNvSpPr txBox="1"/>
          <p:nvPr/>
        </p:nvSpPr>
        <p:spPr>
          <a:xfrm>
            <a:off x="4743292" y="1778527"/>
            <a:ext cx="208018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6871"/>
                </a:solidFill>
                <a:effectLst/>
                <a:uLnTx/>
                <a:uFillTx/>
                <a:latin typeface="微软雅黑"/>
                <a:ea typeface="微软雅黑"/>
                <a:cs typeface="+mn-cs"/>
              </a:rPr>
              <a:t>2</a:t>
            </a:r>
            <a:r>
              <a:rPr lang="en-US" altLang="zh-CN" sz="2000" b="1" dirty="0">
                <a:solidFill>
                  <a:srgbClr val="006871"/>
                </a:solidFill>
                <a:latin typeface="微软雅黑"/>
                <a:ea typeface="微软雅黑"/>
              </a:rPr>
              <a:t>.</a:t>
            </a:r>
            <a:r>
              <a:rPr kumimoji="0" lang="zh-CN" altLang="en-US" sz="2000" b="1" i="0" u="none" strike="noStrike" kern="1200" cap="none" spc="0" normalizeH="0" baseline="0" noProof="0" dirty="0">
                <a:ln>
                  <a:noFill/>
                </a:ln>
                <a:solidFill>
                  <a:srgbClr val="006871"/>
                </a:solidFill>
                <a:effectLst/>
                <a:uLnTx/>
                <a:uFillTx/>
                <a:latin typeface="微软雅黑"/>
                <a:ea typeface="微软雅黑"/>
                <a:cs typeface="+mn-cs"/>
              </a:rPr>
              <a:t>攻击音频生成</a:t>
            </a:r>
          </a:p>
        </p:txBody>
      </p:sp>
      <p:sp>
        <p:nvSpPr>
          <p:cNvPr id="17" name="文本框 16">
            <a:extLst>
              <a:ext uri="{FF2B5EF4-FFF2-40B4-BE49-F238E27FC236}">
                <a16:creationId xmlns:a16="http://schemas.microsoft.com/office/drawing/2014/main" id="{3ABF460E-CCFB-479B-9D91-C34BD4AD822D}"/>
              </a:ext>
            </a:extLst>
          </p:cNvPr>
          <p:cNvSpPr txBox="1"/>
          <p:nvPr/>
        </p:nvSpPr>
        <p:spPr>
          <a:xfrm>
            <a:off x="4802910" y="2150084"/>
            <a:ext cx="2020570" cy="153086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0" i="0" dirty="0">
                <a:solidFill>
                  <a:srgbClr val="4D4D4D"/>
                </a:solidFill>
                <a:effectLst/>
                <a:latin typeface="-apple-system"/>
              </a:rPr>
              <a:t>攻击者将这些参数连同正常音频一起提供给</a:t>
            </a:r>
            <a:r>
              <a:rPr lang="en-US" altLang="zh-CN" sz="1600" b="0" i="0" dirty="0">
                <a:solidFill>
                  <a:srgbClr val="4D4D4D"/>
                </a:solidFill>
                <a:effectLst/>
                <a:latin typeface="-apple-system"/>
              </a:rPr>
              <a:t>PE</a:t>
            </a:r>
            <a:r>
              <a:rPr lang="zh-CN" altLang="en-US" sz="1600" b="0" i="0" dirty="0">
                <a:solidFill>
                  <a:srgbClr val="4D4D4D"/>
                </a:solidFill>
                <a:effectLst/>
                <a:latin typeface="-apple-system"/>
              </a:rPr>
              <a:t>。</a:t>
            </a:r>
            <a:r>
              <a:rPr lang="en-US" altLang="zh-CN" sz="1600" b="0" i="0" dirty="0">
                <a:solidFill>
                  <a:srgbClr val="4D4D4D"/>
                </a:solidFill>
                <a:effectLst/>
                <a:latin typeface="-apple-system"/>
              </a:rPr>
              <a:t>PE</a:t>
            </a:r>
            <a:r>
              <a:rPr lang="zh-CN" altLang="en-US" sz="1600" b="0" i="0" dirty="0">
                <a:solidFill>
                  <a:srgbClr val="4D4D4D"/>
                </a:solidFill>
                <a:effectLst/>
                <a:latin typeface="-apple-system"/>
              </a:rPr>
              <a:t>生成攻击音频样本</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7E10B78B-20A1-45B8-B7F1-A76EE9D9B8B7}"/>
              </a:ext>
            </a:extLst>
          </p:cNvPr>
          <p:cNvSpPr/>
          <p:nvPr/>
        </p:nvSpPr>
        <p:spPr>
          <a:xfrm>
            <a:off x="4281575" y="1189748"/>
            <a:ext cx="3063240" cy="3063240"/>
          </a:xfrm>
          <a:prstGeom prst="ellipse">
            <a:avLst/>
          </a:prstGeom>
          <a:noFill/>
          <a:ln w="6350">
            <a:solidFill>
              <a:schemeClr val="accent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20" name="图片 19">
            <a:extLst>
              <a:ext uri="{FF2B5EF4-FFF2-40B4-BE49-F238E27FC236}">
                <a16:creationId xmlns:a16="http://schemas.microsoft.com/office/drawing/2014/main" id="{FB517BA3-39ED-44EE-A225-9A0A74941B47}"/>
              </a:ext>
            </a:extLst>
          </p:cNvPr>
          <p:cNvPicPr>
            <a:picLocks noChangeAspect="1"/>
          </p:cNvPicPr>
          <p:nvPr/>
        </p:nvPicPr>
        <p:blipFill>
          <a:blip r:embed="rId3"/>
          <a:stretch>
            <a:fillRect/>
          </a:stretch>
        </p:blipFill>
        <p:spPr>
          <a:xfrm>
            <a:off x="3598729" y="4342966"/>
            <a:ext cx="4864230" cy="2057578"/>
          </a:xfrm>
          <a:prstGeom prst="rect">
            <a:avLst/>
          </a:prstGeom>
        </p:spPr>
      </p:pic>
    </p:spTree>
    <p:extLst>
      <p:ext uri="{BB962C8B-B14F-4D97-AF65-F5344CB8AC3E}">
        <p14:creationId xmlns:p14="http://schemas.microsoft.com/office/powerpoint/2010/main" val="2835211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攻击音频生成过程</a:t>
            </a:r>
          </a:p>
        </p:txBody>
      </p:sp>
      <p:sp>
        <p:nvSpPr>
          <p:cNvPr id="10" name="文本框 9">
            <a:extLst>
              <a:ext uri="{FF2B5EF4-FFF2-40B4-BE49-F238E27FC236}">
                <a16:creationId xmlns:a16="http://schemas.microsoft.com/office/drawing/2014/main" id="{8622CCEA-6E59-4765-AA03-6BD7041613F5}"/>
              </a:ext>
            </a:extLst>
          </p:cNvPr>
          <p:cNvSpPr txBox="1"/>
          <p:nvPr/>
        </p:nvSpPr>
        <p:spPr>
          <a:xfrm>
            <a:off x="648865" y="1689372"/>
            <a:ext cx="3362596" cy="3366947"/>
          </a:xfrm>
          <a:prstGeom prst="rect">
            <a:avLst/>
          </a:prstGeom>
          <a:solidFill>
            <a:schemeClr val="tx2">
              <a:lumMod val="20000"/>
              <a:lumOff val="80000"/>
            </a:schemeClr>
          </a:solid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b="1" spc="300" dirty="0">
                <a:solidFill>
                  <a:schemeClr val="tx1">
                    <a:lumMod val="85000"/>
                    <a:lumOff val="15000"/>
                  </a:schemeClr>
                </a:solidFill>
                <a:latin typeface="Arial"/>
                <a:ea typeface="微软雅黑"/>
              </a:rPr>
              <a:t>改进原理：</a:t>
            </a:r>
            <a:r>
              <a:rPr lang="en-US" altLang="zh-CN" b="1" spc="300" dirty="0">
                <a:solidFill>
                  <a:schemeClr val="tx1">
                    <a:lumMod val="85000"/>
                    <a:lumOff val="15000"/>
                  </a:schemeClr>
                </a:solidFill>
                <a:latin typeface="Arial"/>
                <a:ea typeface="微软雅黑"/>
              </a:rPr>
              <a:t>VPS</a:t>
            </a:r>
            <a:r>
              <a:rPr lang="zh-CN" altLang="en-US" b="1" spc="300" dirty="0">
                <a:solidFill>
                  <a:schemeClr val="tx1">
                    <a:lumMod val="85000"/>
                    <a:lumOff val="15000"/>
                  </a:schemeClr>
                </a:solidFill>
                <a:latin typeface="Arial"/>
                <a:ea typeface="微软雅黑"/>
              </a:rPr>
              <a:t>比人能更好地识别一些单词。有时，这个属性被有意地内置到模型中。例如，家庭助理被专门训练，从而对激活短语敏感。因此，某些单词可能比其他单词降级更多，仍然可以被</a:t>
            </a:r>
            <a:r>
              <a:rPr lang="en-US" altLang="zh-CN" b="1" spc="300" dirty="0">
                <a:solidFill>
                  <a:schemeClr val="tx1">
                    <a:lumMod val="85000"/>
                    <a:lumOff val="15000"/>
                  </a:schemeClr>
                </a:solidFill>
                <a:latin typeface="Arial"/>
                <a:ea typeface="微软雅黑"/>
              </a:rPr>
              <a:t>VPS</a:t>
            </a:r>
            <a:r>
              <a:rPr lang="zh-CN" altLang="en-US" b="1" spc="300" dirty="0">
                <a:solidFill>
                  <a:schemeClr val="tx1">
                    <a:lumMod val="85000"/>
                    <a:lumOff val="15000"/>
                  </a:schemeClr>
                </a:solidFill>
                <a:latin typeface="Arial"/>
                <a:ea typeface="微软雅黑"/>
              </a:rPr>
              <a:t>识别。</a:t>
            </a:r>
            <a:endParaRPr kumimoji="0" lang="zh-CN" altLang="en-US" b="1" i="0" u="none" strike="noStrike" kern="1200" cap="none" spc="300" normalizeH="0" baseline="0" noProof="0" dirty="0">
              <a:ln>
                <a:noFill/>
              </a:ln>
              <a:solidFill>
                <a:schemeClr val="tx1">
                  <a:lumMod val="85000"/>
                  <a:lumOff val="15000"/>
                </a:schemeClr>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ED768FFC-AE03-4558-9420-C31BEE57D442}"/>
              </a:ext>
            </a:extLst>
          </p:cNvPr>
          <p:cNvSpPr txBox="1"/>
          <p:nvPr/>
        </p:nvSpPr>
        <p:spPr>
          <a:xfrm>
            <a:off x="4327666" y="756787"/>
            <a:ext cx="1081801" cy="57785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300" normalizeH="0" baseline="0" noProof="0" dirty="0">
                <a:ln>
                  <a:noFill/>
                </a:ln>
                <a:solidFill>
                  <a:schemeClr val="tx1">
                    <a:lumMod val="85000"/>
                    <a:lumOff val="15000"/>
                  </a:schemeClr>
                </a:solidFill>
                <a:effectLst/>
                <a:uLnTx/>
                <a:uFillTx/>
                <a:latin typeface="Arial"/>
                <a:ea typeface="微软雅黑"/>
                <a:cs typeface="+mn-cs"/>
              </a:rPr>
              <a:t>E.g.</a:t>
            </a:r>
            <a:endParaRPr kumimoji="0" lang="zh-CN" altLang="en-US" sz="2400" b="1" i="0" u="none" strike="noStrike" kern="1200" cap="none" spc="300" normalizeH="0" baseline="0" noProof="0" dirty="0">
              <a:ln>
                <a:noFill/>
              </a:ln>
              <a:solidFill>
                <a:schemeClr val="tx1">
                  <a:lumMod val="85000"/>
                  <a:lumOff val="15000"/>
                </a:schemeClr>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181F54C0-E9C1-46AF-894B-F672DC5AF8E3}"/>
              </a:ext>
            </a:extLst>
          </p:cNvPr>
          <p:cNvSpPr/>
          <p:nvPr/>
        </p:nvSpPr>
        <p:spPr>
          <a:xfrm>
            <a:off x="4921985" y="1363121"/>
            <a:ext cx="6512728" cy="1137106"/>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不扰乱整个短语“</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pay money”</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，而是对“</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pay”</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和“</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money”</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这两个词单独扰动</a:t>
            </a:r>
            <a:r>
              <a:rPr lang="zh-CN" altLang="en-US" dirty="0">
                <a:solidFill>
                  <a:prstClr val="black">
                    <a:lumMod val="75000"/>
                    <a:lumOff val="25000"/>
                  </a:prstClr>
                </a:solidFill>
                <a:latin typeface="Arial"/>
                <a:ea typeface="微软雅黑"/>
              </a:rPr>
              <a:t>。</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接下来，将每个单词的扰动音频样本连接起来，以创建所有可能的组合，从而生成一组更大的攻击音频样本。</a:t>
            </a:r>
          </a:p>
        </p:txBody>
      </p:sp>
      <p:sp>
        <p:nvSpPr>
          <p:cNvPr id="20" name="文本框 19">
            <a:extLst>
              <a:ext uri="{FF2B5EF4-FFF2-40B4-BE49-F238E27FC236}">
                <a16:creationId xmlns:a16="http://schemas.microsoft.com/office/drawing/2014/main" id="{B7182D76-6DAD-4B27-8742-63D8B1BC30F0}"/>
              </a:ext>
            </a:extLst>
          </p:cNvPr>
          <p:cNvSpPr txBox="1"/>
          <p:nvPr/>
        </p:nvSpPr>
        <p:spPr>
          <a:xfrm>
            <a:off x="183947" y="690124"/>
            <a:ext cx="1332908" cy="49962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rPr>
              <a:t>改进方法</a:t>
            </a:r>
          </a:p>
        </p:txBody>
      </p:sp>
      <p:cxnSp>
        <p:nvCxnSpPr>
          <p:cNvPr id="21" name="直接连接符 20">
            <a:extLst>
              <a:ext uri="{FF2B5EF4-FFF2-40B4-BE49-F238E27FC236}">
                <a16:creationId xmlns:a16="http://schemas.microsoft.com/office/drawing/2014/main" id="{FE9DC8C3-136D-4CFB-9F1F-20049CD04A82}"/>
              </a:ext>
            </a:extLst>
          </p:cNvPr>
          <p:cNvCxnSpPr>
            <a:cxnSpLocks/>
          </p:cNvCxnSpPr>
          <p:nvPr/>
        </p:nvCxnSpPr>
        <p:spPr>
          <a:xfrm>
            <a:off x="309500" y="1189748"/>
            <a:ext cx="1081801"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ECAD934F-919B-448D-B0A3-F119ACC9813C}"/>
              </a:ext>
            </a:extLst>
          </p:cNvPr>
          <p:cNvPicPr>
            <a:picLocks noChangeAspect="1"/>
          </p:cNvPicPr>
          <p:nvPr/>
        </p:nvPicPr>
        <p:blipFill>
          <a:blip r:embed="rId3"/>
          <a:stretch>
            <a:fillRect/>
          </a:stretch>
        </p:blipFill>
        <p:spPr>
          <a:xfrm>
            <a:off x="4650744" y="3014933"/>
            <a:ext cx="6783969" cy="2967143"/>
          </a:xfrm>
          <a:prstGeom prst="rect">
            <a:avLst/>
          </a:prstGeom>
        </p:spPr>
      </p:pic>
    </p:spTree>
    <p:extLst>
      <p:ext uri="{BB962C8B-B14F-4D97-AF65-F5344CB8AC3E}">
        <p14:creationId xmlns:p14="http://schemas.microsoft.com/office/powerpoint/2010/main" val="3911982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panose="020F0502020204030204"/>
                <a:ea typeface="Microsoft YaHei"/>
              </a:rPr>
              <a:t>05</a:t>
            </a:r>
            <a:endParaRPr kumimoji="0" lang="en-US" altLang="en-US" sz="4000" b="1"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400" normalizeH="0" baseline="0" noProof="0" dirty="0">
                <a:ln>
                  <a:noFill/>
                </a:ln>
                <a:solidFill>
                  <a:prstClr val="white"/>
                </a:solidFill>
                <a:effectLst/>
                <a:uLnTx/>
                <a:uFillTx/>
                <a:latin typeface="Arial" panose="020F0502020204030204"/>
                <a:ea typeface="Microsoft YaHei"/>
              </a:rPr>
              <a:t>实验验证</a:t>
            </a: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3866049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solidFill>
                  <a:prstClr val="black"/>
                </a:solidFill>
                <a:latin typeface="微软雅黑" panose="020B0503020204020204" pitchFamily="34" charset="-122"/>
                <a:ea typeface="微软雅黑" panose="020B0503020204020204" pitchFamily="34" charset="-122"/>
              </a:rPr>
              <a:t>实验验证</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C5004D97-CA2A-4A78-9FD2-91401EA68678}"/>
              </a:ext>
            </a:extLst>
          </p:cNvPr>
          <p:cNvPicPr>
            <a:picLocks noChangeAspect="1"/>
          </p:cNvPicPr>
          <p:nvPr/>
        </p:nvPicPr>
        <p:blipFill>
          <a:blip r:embed="rId3"/>
          <a:stretch>
            <a:fillRect/>
          </a:stretch>
        </p:blipFill>
        <p:spPr>
          <a:xfrm>
            <a:off x="1041760" y="858734"/>
            <a:ext cx="9609524" cy="3493133"/>
          </a:xfrm>
          <a:prstGeom prst="rect">
            <a:avLst/>
          </a:prstGeom>
        </p:spPr>
      </p:pic>
      <p:sp>
        <p:nvSpPr>
          <p:cNvPr id="14" name="文本框 13">
            <a:extLst>
              <a:ext uri="{FF2B5EF4-FFF2-40B4-BE49-F238E27FC236}">
                <a16:creationId xmlns:a16="http://schemas.microsoft.com/office/drawing/2014/main" id="{E743736D-E37B-4957-8E01-F1A0AA03539B}"/>
              </a:ext>
            </a:extLst>
          </p:cNvPr>
          <p:cNvSpPr txBox="1"/>
          <p:nvPr/>
        </p:nvSpPr>
        <p:spPr>
          <a:xfrm>
            <a:off x="1041760" y="4700394"/>
            <a:ext cx="9914107" cy="1200329"/>
          </a:xfrm>
          <a:prstGeom prst="rect">
            <a:avLst/>
          </a:prstGeom>
          <a:noFill/>
        </p:spPr>
        <p:txBody>
          <a:bodyPr wrap="square">
            <a:spAutoFit/>
          </a:bodyPr>
          <a:lstStyle/>
          <a:p>
            <a:r>
              <a:rPr lang="zh-CN" altLang="en-US" b="0" i="0" dirty="0">
                <a:solidFill>
                  <a:srgbClr val="4D4D4D"/>
                </a:solidFill>
                <a:effectLst/>
                <a:latin typeface="-apple-system"/>
              </a:rPr>
              <a:t>通过</a:t>
            </a:r>
            <a:r>
              <a:rPr lang="en-US" altLang="zh-CN" b="0" i="0" dirty="0">
                <a:solidFill>
                  <a:srgbClr val="4D4D4D"/>
                </a:solidFill>
                <a:effectLst/>
                <a:latin typeface="-apple-system"/>
              </a:rPr>
              <a:t>PE</a:t>
            </a:r>
            <a:r>
              <a:rPr lang="zh-CN" altLang="en-US" b="0" i="0" dirty="0">
                <a:solidFill>
                  <a:srgbClr val="4D4D4D"/>
                </a:solidFill>
                <a:effectLst/>
                <a:latin typeface="-apple-system"/>
              </a:rPr>
              <a:t>，我们总共生成了大约</a:t>
            </a:r>
            <a:r>
              <a:rPr lang="en-US" altLang="zh-CN" b="0" i="0" dirty="0">
                <a:solidFill>
                  <a:srgbClr val="4D4D4D"/>
                </a:solidFill>
                <a:effectLst/>
                <a:latin typeface="-apple-system"/>
              </a:rPr>
              <a:t>20,000</a:t>
            </a:r>
            <a:r>
              <a:rPr lang="zh-CN" altLang="en-US" b="0" i="0" dirty="0">
                <a:solidFill>
                  <a:srgbClr val="4D4D4D"/>
                </a:solidFill>
                <a:effectLst/>
                <a:latin typeface="-apple-system"/>
              </a:rPr>
              <a:t>个正确转录的攻击音频样本，然后在</a:t>
            </a:r>
            <a:r>
              <a:rPr lang="en-US" altLang="zh-CN" b="0" i="0" dirty="0">
                <a:solidFill>
                  <a:srgbClr val="4D4D4D"/>
                </a:solidFill>
                <a:effectLst/>
                <a:latin typeface="-apple-system"/>
              </a:rPr>
              <a:t>12</a:t>
            </a:r>
            <a:r>
              <a:rPr lang="zh-CN" altLang="en-US" b="0" i="0" dirty="0">
                <a:solidFill>
                  <a:srgbClr val="4D4D4D"/>
                </a:solidFill>
                <a:effectLst/>
                <a:latin typeface="-apple-system"/>
              </a:rPr>
              <a:t>个机器学习模型（</a:t>
            </a:r>
            <a:r>
              <a:rPr lang="en-US" altLang="zh-CN" b="0" i="0" dirty="0">
                <a:solidFill>
                  <a:srgbClr val="4D4D4D"/>
                </a:solidFill>
                <a:effectLst/>
                <a:latin typeface="-apple-system"/>
              </a:rPr>
              <a:t>10</a:t>
            </a:r>
            <a:r>
              <a:rPr lang="zh-CN" altLang="en-US" b="0" i="0" dirty="0">
                <a:solidFill>
                  <a:srgbClr val="4D4D4D"/>
                </a:solidFill>
                <a:effectLst/>
                <a:latin typeface="-apple-system"/>
              </a:rPr>
              <a:t>个</a:t>
            </a:r>
            <a:r>
              <a:rPr lang="en-US" altLang="zh-CN" b="0" i="0" dirty="0">
                <a:solidFill>
                  <a:srgbClr val="4D4D4D"/>
                </a:solidFill>
                <a:effectLst/>
                <a:latin typeface="-apple-system"/>
              </a:rPr>
              <a:t>ASR</a:t>
            </a:r>
            <a:r>
              <a:rPr lang="zh-CN" altLang="en-US" b="0" i="0" dirty="0">
                <a:solidFill>
                  <a:srgbClr val="4D4D4D"/>
                </a:solidFill>
                <a:effectLst/>
                <a:latin typeface="-apple-system"/>
              </a:rPr>
              <a:t>模型和</a:t>
            </a:r>
            <a:r>
              <a:rPr lang="en-US" altLang="zh-CN" b="0" i="0" dirty="0">
                <a:solidFill>
                  <a:srgbClr val="4D4D4D"/>
                </a:solidFill>
                <a:effectLst/>
                <a:latin typeface="-apple-system"/>
              </a:rPr>
              <a:t>2</a:t>
            </a:r>
            <a:r>
              <a:rPr lang="zh-CN" altLang="en-US" b="0" i="0" dirty="0">
                <a:solidFill>
                  <a:srgbClr val="4D4D4D"/>
                </a:solidFill>
                <a:effectLst/>
                <a:latin typeface="-apple-system"/>
              </a:rPr>
              <a:t>个说话人识别模型）上测试它们，其中有以卡尔迪的隐马尔可夫模型</a:t>
            </a:r>
            <a:r>
              <a:rPr lang="en-US" altLang="zh-CN" b="0" i="0" dirty="0">
                <a:solidFill>
                  <a:srgbClr val="4D4D4D"/>
                </a:solidFill>
                <a:effectLst/>
                <a:latin typeface="-apple-system"/>
              </a:rPr>
              <a:t>-</a:t>
            </a:r>
            <a:r>
              <a:rPr lang="zh-CN" altLang="en-US" b="0" i="0" dirty="0">
                <a:solidFill>
                  <a:srgbClr val="4D4D4D"/>
                </a:solidFill>
                <a:effectLst/>
                <a:latin typeface="-apple-system"/>
              </a:rPr>
              <a:t>高斯混合模型</a:t>
            </a:r>
            <a:r>
              <a:rPr lang="en-US" altLang="zh-CN" b="0" i="0" dirty="0">
                <a:solidFill>
                  <a:srgbClr val="4D4D4D"/>
                </a:solidFill>
                <a:effectLst/>
                <a:latin typeface="-apple-system"/>
              </a:rPr>
              <a:t>(HMM-GMM)</a:t>
            </a:r>
            <a:r>
              <a:rPr lang="zh-CN" altLang="en-US" b="0" i="0" dirty="0">
                <a:solidFill>
                  <a:srgbClr val="4D4D4D"/>
                </a:solidFill>
                <a:effectLst/>
                <a:latin typeface="-apple-system"/>
              </a:rPr>
              <a:t>组合作为传统语音转录模型，有采用深度神经网络</a:t>
            </a:r>
            <a:r>
              <a:rPr lang="en-US" altLang="zh-CN" b="0" i="0" dirty="0">
                <a:solidFill>
                  <a:srgbClr val="4D4D4D"/>
                </a:solidFill>
                <a:effectLst/>
                <a:latin typeface="-apple-system"/>
              </a:rPr>
              <a:t>(DNNs)</a:t>
            </a:r>
            <a:r>
              <a:rPr lang="zh-CN" altLang="en-US" b="0" i="0" dirty="0">
                <a:solidFill>
                  <a:srgbClr val="4D4D4D"/>
                </a:solidFill>
                <a:effectLst/>
                <a:latin typeface="-apple-system"/>
              </a:rPr>
              <a:t>和循环神经网络</a:t>
            </a:r>
            <a:r>
              <a:rPr lang="en-US" altLang="zh-CN" b="0" i="0" dirty="0">
                <a:solidFill>
                  <a:srgbClr val="4D4D4D"/>
                </a:solidFill>
                <a:effectLst/>
                <a:latin typeface="-apple-system"/>
              </a:rPr>
              <a:t>(RNNs)</a:t>
            </a:r>
            <a:r>
              <a:rPr lang="zh-CN" altLang="en-US" b="0" i="0" dirty="0">
                <a:solidFill>
                  <a:srgbClr val="4D4D4D"/>
                </a:solidFill>
                <a:effectLst/>
                <a:latin typeface="-apple-system"/>
              </a:rPr>
              <a:t>的架构的现代模型，还要几个</a:t>
            </a:r>
            <a:r>
              <a:rPr lang="en-US" altLang="zh-CN" b="0" i="0" dirty="0">
                <a:solidFill>
                  <a:srgbClr val="4D4D4D"/>
                </a:solidFill>
                <a:effectLst/>
                <a:latin typeface="-apple-system"/>
              </a:rPr>
              <a:t>Internet</a:t>
            </a:r>
            <a:r>
              <a:rPr lang="zh-CN" altLang="en-US" b="0" i="0" dirty="0">
                <a:solidFill>
                  <a:srgbClr val="4D4D4D"/>
                </a:solidFill>
                <a:effectLst/>
                <a:latin typeface="-apple-system"/>
              </a:rPr>
              <a:t>托管模型，这些模型的架构尚不清楚。</a:t>
            </a:r>
            <a:endParaRPr lang="zh-CN" altLang="en-US" dirty="0"/>
          </a:p>
        </p:txBody>
      </p:sp>
    </p:spTree>
    <p:extLst>
      <p:ext uri="{BB962C8B-B14F-4D97-AF65-F5344CB8AC3E}">
        <p14:creationId xmlns:p14="http://schemas.microsoft.com/office/powerpoint/2010/main" val="363860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3172021"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dirty="0">
                <a:solidFill>
                  <a:prstClr val="black"/>
                </a:solidFill>
                <a:latin typeface="微软雅黑" panose="020B0503020204020204" pitchFamily="34" charset="-122"/>
                <a:ea typeface="微软雅黑" panose="020B0503020204020204" pitchFamily="34" charset="-122"/>
              </a:rPr>
              <a:t>两种场景</a:t>
            </a:r>
          </a:p>
        </p:txBody>
      </p:sp>
      <p:cxnSp>
        <p:nvCxnSpPr>
          <p:cNvPr id="47" name="直接连接符 46">
            <a:extLst>
              <a:ext uri="{FF2B5EF4-FFF2-40B4-BE49-F238E27FC236}">
                <a16:creationId xmlns:a16="http://schemas.microsoft.com/office/drawing/2014/main" id="{E502A0D6-09FA-47E2-8FFE-56693534926A}"/>
              </a:ext>
            </a:extLst>
          </p:cNvPr>
          <p:cNvCxnSpPr>
            <a:cxnSpLocks/>
          </p:cNvCxnSpPr>
          <p:nvPr/>
        </p:nvCxnSpPr>
        <p:spPr>
          <a:xfrm>
            <a:off x="6066971" y="1868061"/>
            <a:ext cx="0" cy="1903574"/>
          </a:xfrm>
          <a:prstGeom prst="line">
            <a:avLst/>
          </a:prstGeom>
          <a:noFill/>
          <a:ln w="6350" cap="flat" cmpd="sng" algn="ctr">
            <a:solidFill>
              <a:srgbClr val="36456E">
                <a:lumMod val="60000"/>
                <a:lumOff val="40000"/>
              </a:srgbClr>
            </a:solidFill>
            <a:prstDash val="lgDash"/>
            <a:miter lim="800000"/>
          </a:ln>
          <a:effectLst/>
        </p:spPr>
      </p:cxnSp>
      <p:sp>
        <p:nvSpPr>
          <p:cNvPr id="48" name="矩形 47">
            <a:extLst>
              <a:ext uri="{FF2B5EF4-FFF2-40B4-BE49-F238E27FC236}">
                <a16:creationId xmlns:a16="http://schemas.microsoft.com/office/drawing/2014/main" id="{89BC935D-F984-43AD-BD79-40478162F8F0}"/>
              </a:ext>
            </a:extLst>
          </p:cNvPr>
          <p:cNvSpPr/>
          <p:nvPr/>
        </p:nvSpPr>
        <p:spPr>
          <a:xfrm>
            <a:off x="1425752" y="2472769"/>
            <a:ext cx="3898724" cy="1571330"/>
          </a:xfrm>
          <a:prstGeom prst="rect">
            <a:avLst/>
          </a:prstGeom>
          <a:solidFill>
            <a:sysClr val="window" lastClr="FFFFFF">
              <a:lumMod val="95000"/>
              <a:alpha val="4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9" name="矩形 48">
            <a:extLst>
              <a:ext uri="{FF2B5EF4-FFF2-40B4-BE49-F238E27FC236}">
                <a16:creationId xmlns:a16="http://schemas.microsoft.com/office/drawing/2014/main" id="{B84079D9-7790-4DD6-9054-50AC9A6212D6}"/>
              </a:ext>
            </a:extLst>
          </p:cNvPr>
          <p:cNvSpPr/>
          <p:nvPr/>
        </p:nvSpPr>
        <p:spPr>
          <a:xfrm>
            <a:off x="1331484" y="1592909"/>
            <a:ext cx="3898724" cy="81628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0" name="矩形 49">
            <a:extLst>
              <a:ext uri="{FF2B5EF4-FFF2-40B4-BE49-F238E27FC236}">
                <a16:creationId xmlns:a16="http://schemas.microsoft.com/office/drawing/2014/main" id="{6B56B72B-00FA-4700-993E-5AC71325539C}"/>
              </a:ext>
            </a:extLst>
          </p:cNvPr>
          <p:cNvSpPr/>
          <p:nvPr/>
        </p:nvSpPr>
        <p:spPr>
          <a:xfrm>
            <a:off x="1528135" y="2823479"/>
            <a:ext cx="3421097" cy="753220"/>
          </a:xfrm>
          <a:prstGeom prst="rect">
            <a:avLst/>
          </a:prstGeom>
        </p:spPr>
        <p:txBody>
          <a:bodyPr wrap="square">
            <a:spAutoFit/>
          </a:body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在</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Over-the-Line</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攻击中，攻击音频以</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.wav</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文件直接传递给模型。</a:t>
            </a:r>
          </a:p>
        </p:txBody>
      </p:sp>
      <p:sp>
        <p:nvSpPr>
          <p:cNvPr id="53" name="等腰三角形 52">
            <a:extLst>
              <a:ext uri="{FF2B5EF4-FFF2-40B4-BE49-F238E27FC236}">
                <a16:creationId xmlns:a16="http://schemas.microsoft.com/office/drawing/2014/main" id="{3A5693AD-7918-4F63-AE9B-66AB3C46C373}"/>
              </a:ext>
            </a:extLst>
          </p:cNvPr>
          <p:cNvSpPr/>
          <p:nvPr/>
        </p:nvSpPr>
        <p:spPr>
          <a:xfrm flipV="1">
            <a:off x="4456678" y="1868059"/>
            <a:ext cx="358774" cy="265983"/>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4" name="矩形 53">
            <a:extLst>
              <a:ext uri="{FF2B5EF4-FFF2-40B4-BE49-F238E27FC236}">
                <a16:creationId xmlns:a16="http://schemas.microsoft.com/office/drawing/2014/main" id="{1A17B091-6AC9-4F34-B6CB-E9F35E7D9F21}"/>
              </a:ext>
            </a:extLst>
          </p:cNvPr>
          <p:cNvSpPr/>
          <p:nvPr/>
        </p:nvSpPr>
        <p:spPr>
          <a:xfrm>
            <a:off x="1711132" y="1793099"/>
            <a:ext cx="231704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Over-the-Line</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5" name="矩形 54">
            <a:extLst>
              <a:ext uri="{FF2B5EF4-FFF2-40B4-BE49-F238E27FC236}">
                <a16:creationId xmlns:a16="http://schemas.microsoft.com/office/drawing/2014/main" id="{994F1633-5C7D-46B8-9609-F4EA7F39D273}"/>
              </a:ext>
            </a:extLst>
          </p:cNvPr>
          <p:cNvSpPr/>
          <p:nvPr/>
        </p:nvSpPr>
        <p:spPr>
          <a:xfrm>
            <a:off x="6806757" y="2409194"/>
            <a:ext cx="3898724" cy="1362441"/>
          </a:xfrm>
          <a:prstGeom prst="rect">
            <a:avLst/>
          </a:prstGeom>
          <a:solidFill>
            <a:sysClr val="window" lastClr="FFFFFF">
              <a:lumMod val="95000"/>
              <a:alpha val="4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6" name="矩形 55">
            <a:extLst>
              <a:ext uri="{FF2B5EF4-FFF2-40B4-BE49-F238E27FC236}">
                <a16:creationId xmlns:a16="http://schemas.microsoft.com/office/drawing/2014/main" id="{D38FC92D-6CE3-4C0E-B99E-414B6D61CED1}"/>
              </a:ext>
            </a:extLst>
          </p:cNvPr>
          <p:cNvSpPr/>
          <p:nvPr/>
        </p:nvSpPr>
        <p:spPr>
          <a:xfrm>
            <a:off x="6715199" y="1592909"/>
            <a:ext cx="3898724" cy="81628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7" name="矩形 56">
            <a:extLst>
              <a:ext uri="{FF2B5EF4-FFF2-40B4-BE49-F238E27FC236}">
                <a16:creationId xmlns:a16="http://schemas.microsoft.com/office/drawing/2014/main" id="{B31BEF18-3C3D-4894-811D-5A1C8C9EFF66}"/>
              </a:ext>
            </a:extLst>
          </p:cNvPr>
          <p:cNvSpPr/>
          <p:nvPr/>
        </p:nvSpPr>
        <p:spPr>
          <a:xfrm>
            <a:off x="6911849" y="2672167"/>
            <a:ext cx="3500003" cy="1099468"/>
          </a:xfrm>
          <a:prstGeom prst="rect">
            <a:avLst/>
          </a:prstGeom>
        </p:spPr>
        <p:txBody>
          <a:bodyPr wrap="square">
            <a:spAutoFit/>
          </a:body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Over-the-air</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攻击要求攻击者通过扬声器向目标</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VPS</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播放攻击音频。</a:t>
            </a:r>
          </a:p>
        </p:txBody>
      </p:sp>
      <p:sp>
        <p:nvSpPr>
          <p:cNvPr id="60" name="等腰三角形 59">
            <a:extLst>
              <a:ext uri="{FF2B5EF4-FFF2-40B4-BE49-F238E27FC236}">
                <a16:creationId xmlns:a16="http://schemas.microsoft.com/office/drawing/2014/main" id="{5A101B55-579A-48F3-BA2A-5BAEB521D970}"/>
              </a:ext>
            </a:extLst>
          </p:cNvPr>
          <p:cNvSpPr/>
          <p:nvPr/>
        </p:nvSpPr>
        <p:spPr>
          <a:xfrm flipV="1">
            <a:off x="9840393" y="1868059"/>
            <a:ext cx="358774" cy="265983"/>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61" name="矩形 60">
            <a:extLst>
              <a:ext uri="{FF2B5EF4-FFF2-40B4-BE49-F238E27FC236}">
                <a16:creationId xmlns:a16="http://schemas.microsoft.com/office/drawing/2014/main" id="{AD326A91-663E-4A9C-B9A7-9A64FF5CCA74}"/>
              </a:ext>
            </a:extLst>
          </p:cNvPr>
          <p:cNvSpPr/>
          <p:nvPr/>
        </p:nvSpPr>
        <p:spPr>
          <a:xfrm>
            <a:off x="7209901" y="1735952"/>
            <a:ext cx="213109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Over-the-Air</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5" name="矩形 14">
            <a:extLst>
              <a:ext uri="{FF2B5EF4-FFF2-40B4-BE49-F238E27FC236}">
                <a16:creationId xmlns:a16="http://schemas.microsoft.com/office/drawing/2014/main" id="{CC1FFBEE-1627-4DAE-B2F6-991C4C33E634}"/>
              </a:ext>
            </a:extLst>
          </p:cNvPr>
          <p:cNvSpPr/>
          <p:nvPr/>
        </p:nvSpPr>
        <p:spPr>
          <a:xfrm>
            <a:off x="1564149" y="4448807"/>
            <a:ext cx="9063701" cy="1099468"/>
          </a:xfrm>
          <a:prstGeom prst="rect">
            <a:avLst/>
          </a:prstGeom>
          <a:solidFill>
            <a:schemeClr val="accent3">
              <a:lumMod val="25000"/>
              <a:lumOff val="75000"/>
            </a:schemeClr>
          </a:solidFill>
        </p:spPr>
        <p:txBody>
          <a:bodyPr wrap="square">
            <a:spAutoFit/>
          </a:body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       通过</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Over-the-line</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攻击成功的攻击音频不一定也会在</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Over-the-air</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攻击中成功。因为声学硬件的频率响应、静态干扰和环境噪声等自然因素的影响，通过扬声器播放攻击音频会降低攻击音频的细微扰动。对于实际的攻击，攻击音频应该抵抗这些因素。</a:t>
            </a:r>
          </a:p>
        </p:txBody>
      </p:sp>
    </p:spTree>
    <p:extLst>
      <p:ext uri="{BB962C8B-B14F-4D97-AF65-F5344CB8AC3E}">
        <p14:creationId xmlns:p14="http://schemas.microsoft.com/office/powerpoint/2010/main" val="4228252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613176" y="1079611"/>
            <a:ext cx="555041" cy="4917551"/>
            <a:chOff x="6613176" y="1079611"/>
            <a:chExt cx="555041" cy="4917551"/>
          </a:xfrm>
          <a:solidFill>
            <a:schemeClr val="accent1"/>
          </a:solidFill>
        </p:grpSpPr>
        <p:sp>
          <p:nvSpPr>
            <p:cNvPr id="7" name="1">
              <a:extLst>
                <a:ext uri="{FF2B5EF4-FFF2-40B4-BE49-F238E27FC236}">
                  <a16:creationId xmlns:a16="http://schemas.microsoft.com/office/drawing/2014/main" id="{24BB7B7B-98D9-48F0-9C40-DE7DC3B2030F}"/>
                </a:ext>
              </a:extLst>
            </p:cNvPr>
            <p:cNvSpPr/>
            <p:nvPr/>
          </p:nvSpPr>
          <p:spPr>
            <a:xfrm>
              <a:off x="6613176" y="1079611"/>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55" name="2">
              <a:extLst>
                <a:ext uri="{FF2B5EF4-FFF2-40B4-BE49-F238E27FC236}">
                  <a16:creationId xmlns:a16="http://schemas.microsoft.com/office/drawing/2014/main" id="{134DD12F-A035-4AAC-9CB9-C27D126FA153}"/>
                </a:ext>
              </a:extLst>
            </p:cNvPr>
            <p:cNvSpPr/>
            <p:nvPr/>
          </p:nvSpPr>
          <p:spPr>
            <a:xfrm>
              <a:off x="6613176" y="1957394"/>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59" name="3">
              <a:extLst>
                <a:ext uri="{FF2B5EF4-FFF2-40B4-BE49-F238E27FC236}">
                  <a16:creationId xmlns:a16="http://schemas.microsoft.com/office/drawing/2014/main" id="{B7EF0EF5-13A9-4AFA-AE68-53FFAED136C3}"/>
                </a:ext>
              </a:extLst>
            </p:cNvPr>
            <p:cNvSpPr/>
            <p:nvPr/>
          </p:nvSpPr>
          <p:spPr>
            <a:xfrm>
              <a:off x="6613176" y="2835177"/>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3" name="4">
              <a:extLst>
                <a:ext uri="{FF2B5EF4-FFF2-40B4-BE49-F238E27FC236}">
                  <a16:creationId xmlns:a16="http://schemas.microsoft.com/office/drawing/2014/main" id="{5731D2FE-8D21-461E-82C6-62C111C8479F}"/>
                </a:ext>
              </a:extLst>
            </p:cNvPr>
            <p:cNvSpPr/>
            <p:nvPr/>
          </p:nvSpPr>
          <p:spPr>
            <a:xfrm>
              <a:off x="6613176" y="3712960"/>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7" name="5">
              <a:extLst>
                <a:ext uri="{FF2B5EF4-FFF2-40B4-BE49-F238E27FC236}">
                  <a16:creationId xmlns:a16="http://schemas.microsoft.com/office/drawing/2014/main" id="{A74BDA00-8C6B-4112-BA49-C9B6E2F683CD}"/>
                </a:ext>
              </a:extLst>
            </p:cNvPr>
            <p:cNvSpPr/>
            <p:nvPr/>
          </p:nvSpPr>
          <p:spPr>
            <a:xfrm>
              <a:off x="6613176" y="4590743"/>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71" name="6">
              <a:extLst>
                <a:ext uri="{FF2B5EF4-FFF2-40B4-BE49-F238E27FC236}">
                  <a16:creationId xmlns:a16="http://schemas.microsoft.com/office/drawing/2014/main" id="{A40F1647-5924-49F9-8A59-EA96E7342F4E}"/>
                </a:ext>
              </a:extLst>
            </p:cNvPr>
            <p:cNvSpPr/>
            <p:nvPr/>
          </p:nvSpPr>
          <p:spPr>
            <a:xfrm>
              <a:off x="6613176" y="5468526"/>
              <a:ext cx="555041" cy="52863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grpSp>
      <p:sp>
        <p:nvSpPr>
          <p:cNvPr id="14" name="矩形 13">
            <a:extLst>
              <a:ext uri="{FF2B5EF4-FFF2-40B4-BE49-F238E27FC236}">
                <a16:creationId xmlns:a16="http://schemas.microsoft.com/office/drawing/2014/main" id="{1505CEFC-EA30-404E-8309-89E570F180A8}"/>
              </a:ext>
            </a:extLst>
          </p:cNvPr>
          <p:cNvSpPr/>
          <p:nvPr/>
        </p:nvSpPr>
        <p:spPr>
          <a:xfrm>
            <a:off x="6608448" y="1113096"/>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01</a:t>
            </a:r>
            <a:endParaRPr kumimoji="0" lang="zh-CN" altLang="en-US" sz="2400" b="0" i="0" u="none" strike="noStrike" kern="1200" cap="none" spc="0" normalizeH="0" baseline="0" noProof="0" dirty="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56" name="矩形 55">
            <a:extLst>
              <a:ext uri="{FF2B5EF4-FFF2-40B4-BE49-F238E27FC236}">
                <a16:creationId xmlns:a16="http://schemas.microsoft.com/office/drawing/2014/main" id="{64962B96-D1DE-495F-99ED-3B5ABDC8B20E}"/>
              </a:ext>
            </a:extLst>
          </p:cNvPr>
          <p:cNvSpPr/>
          <p:nvPr/>
        </p:nvSpPr>
        <p:spPr>
          <a:xfrm>
            <a:off x="6608448" y="1990879"/>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02</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0" name="矩形 59">
            <a:extLst>
              <a:ext uri="{FF2B5EF4-FFF2-40B4-BE49-F238E27FC236}">
                <a16:creationId xmlns:a16="http://schemas.microsoft.com/office/drawing/2014/main" id="{6AB6A5FB-0903-4CC5-B038-55DB46D1F05A}"/>
              </a:ext>
            </a:extLst>
          </p:cNvPr>
          <p:cNvSpPr/>
          <p:nvPr/>
        </p:nvSpPr>
        <p:spPr>
          <a:xfrm>
            <a:off x="6608448" y="2868662"/>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03</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4" name="矩形 63">
            <a:extLst>
              <a:ext uri="{FF2B5EF4-FFF2-40B4-BE49-F238E27FC236}">
                <a16:creationId xmlns:a16="http://schemas.microsoft.com/office/drawing/2014/main" id="{55513CF4-4070-4231-A456-8DEEC704314E}"/>
              </a:ext>
            </a:extLst>
          </p:cNvPr>
          <p:cNvSpPr/>
          <p:nvPr/>
        </p:nvSpPr>
        <p:spPr>
          <a:xfrm>
            <a:off x="6608448" y="3746446"/>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04</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68" name="矩形 67">
            <a:extLst>
              <a:ext uri="{FF2B5EF4-FFF2-40B4-BE49-F238E27FC236}">
                <a16:creationId xmlns:a16="http://schemas.microsoft.com/office/drawing/2014/main" id="{7FF8B4EA-41E3-431A-A2D0-A374A0BE7DF2}"/>
              </a:ext>
            </a:extLst>
          </p:cNvPr>
          <p:cNvSpPr/>
          <p:nvPr/>
        </p:nvSpPr>
        <p:spPr>
          <a:xfrm>
            <a:off x="6608448" y="4624228"/>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05</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72" name="矩形 71">
            <a:extLst>
              <a:ext uri="{FF2B5EF4-FFF2-40B4-BE49-F238E27FC236}">
                <a16:creationId xmlns:a16="http://schemas.microsoft.com/office/drawing/2014/main" id="{E07AD3D2-8CDD-4FD5-9E7C-760FDBC32935}"/>
              </a:ext>
            </a:extLst>
          </p:cNvPr>
          <p:cNvSpPr/>
          <p:nvPr/>
        </p:nvSpPr>
        <p:spPr>
          <a:xfrm>
            <a:off x="6608448" y="5502011"/>
            <a:ext cx="527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rPr>
              <a:t>06</a:t>
            </a: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思源黑体 CN Heavy" panose="020B0A00000000000000" pitchFamily="34" charset="-122"/>
              <a:cs typeface="+mn-cs"/>
              <a:sym typeface="Arial" panose="020B0604020202020204" pitchFamily="34" charset="0"/>
            </a:endParaRPr>
          </a:p>
        </p:txBody>
      </p:sp>
      <p:sp>
        <p:nvSpPr>
          <p:cNvPr id="3" name="矩形 2">
            <a:extLst>
              <a:ext uri="{FF2B5EF4-FFF2-40B4-BE49-F238E27FC236}">
                <a16:creationId xmlns:a16="http://schemas.microsoft.com/office/drawing/2014/main" id="{7246DC8C-0360-48F6-8416-B112248DD1A1}"/>
              </a:ext>
            </a:extLst>
          </p:cNvPr>
          <p:cNvSpPr/>
          <p:nvPr/>
        </p:nvSpPr>
        <p:spPr>
          <a:xfrm>
            <a:off x="0" y="1666511"/>
            <a:ext cx="5573486" cy="3328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mn-cs"/>
              <a:sym typeface="Arial" panose="020B0604020202020204" pitchFamily="34" charset="0"/>
            </a:endParaRPr>
          </a:p>
        </p:txBody>
      </p:sp>
      <p:sp>
        <p:nvSpPr>
          <p:cNvPr id="4" name="矩形 259">
            <a:extLst>
              <a:ext uri="{FF2B5EF4-FFF2-40B4-BE49-F238E27FC236}">
                <a16:creationId xmlns:a16="http://schemas.microsoft.com/office/drawing/2014/main" id="{F681BA4D-F8BB-4767-A608-E5BCEC5A0A35}"/>
              </a:ext>
            </a:extLst>
          </p:cNvPr>
          <p:cNvSpPr>
            <a:spLocks noChangeArrowheads="1"/>
          </p:cNvSpPr>
          <p:nvPr/>
        </p:nvSpPr>
        <p:spPr bwMode="auto">
          <a:xfrm>
            <a:off x="770729" y="2596769"/>
            <a:ext cx="273447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6600" b="1" i="0" u="none" strike="noStrike" kern="1200" cap="all" spc="3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目录</a:t>
            </a:r>
            <a:endParaRPr kumimoji="0" lang="en-US" altLang="zh-CN" sz="6600" b="1" i="0" u="none" strike="noStrike" kern="1200" cap="all" spc="3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 name="TextBox 148">
            <a:extLst>
              <a:ext uri="{FF2B5EF4-FFF2-40B4-BE49-F238E27FC236}">
                <a16:creationId xmlns:a16="http://schemas.microsoft.com/office/drawing/2014/main" id="{32C1F083-4AA0-4960-BA87-1B7D0216156E}"/>
              </a:ext>
            </a:extLst>
          </p:cNvPr>
          <p:cNvSpPr txBox="1"/>
          <p:nvPr/>
        </p:nvSpPr>
        <p:spPr>
          <a:xfrm>
            <a:off x="1232719" y="3572010"/>
            <a:ext cx="3346876" cy="830164"/>
          </a:xfrm>
          <a:prstGeom prst="rect">
            <a:avLst/>
          </a:prstGeom>
          <a:noFill/>
        </p:spPr>
        <p:txBody>
          <a:bodyPr vert="horz"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p>
        </p:txBody>
      </p:sp>
      <p:cxnSp>
        <p:nvCxnSpPr>
          <p:cNvPr id="138" name="直接连接符 137">
            <a:extLst>
              <a:ext uri="{FF2B5EF4-FFF2-40B4-BE49-F238E27FC236}">
                <a16:creationId xmlns:a16="http://schemas.microsoft.com/office/drawing/2014/main" id="{2DA231C4-8CA5-4DA4-B844-3FFD5C0FF7E1}"/>
              </a:ext>
            </a:extLst>
          </p:cNvPr>
          <p:cNvCxnSpPr>
            <a:cxnSpLocks/>
          </p:cNvCxnSpPr>
          <p:nvPr/>
        </p:nvCxnSpPr>
        <p:spPr>
          <a:xfrm>
            <a:off x="6264729" y="1061480"/>
            <a:ext cx="0" cy="495381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F3E021DC-B823-43F5-8F7F-8404DA3C7C7C}"/>
              </a:ext>
            </a:extLst>
          </p:cNvPr>
          <p:cNvSpPr/>
          <p:nvPr/>
        </p:nvSpPr>
        <p:spPr>
          <a:xfrm>
            <a:off x="7723460" y="1159262"/>
            <a:ext cx="2265545"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背景介绍</a:t>
            </a:r>
          </a:p>
        </p:txBody>
      </p:sp>
      <p:sp>
        <p:nvSpPr>
          <p:cNvPr id="47" name="矩形 46">
            <a:extLst>
              <a:ext uri="{FF2B5EF4-FFF2-40B4-BE49-F238E27FC236}">
                <a16:creationId xmlns:a16="http://schemas.microsoft.com/office/drawing/2014/main" id="{C6BC8812-49F5-453C-AA3E-2E197BAC72EF}"/>
              </a:ext>
            </a:extLst>
          </p:cNvPr>
          <p:cNvSpPr/>
          <p:nvPr/>
        </p:nvSpPr>
        <p:spPr>
          <a:xfrm>
            <a:off x="7723459" y="2037045"/>
            <a:ext cx="2845049"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VPS</a:t>
            </a:r>
            <a:r>
              <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语音处理系统</a:t>
            </a:r>
          </a:p>
        </p:txBody>
      </p:sp>
      <p:sp>
        <p:nvSpPr>
          <p:cNvPr id="49" name="矩形 48">
            <a:extLst>
              <a:ext uri="{FF2B5EF4-FFF2-40B4-BE49-F238E27FC236}">
                <a16:creationId xmlns:a16="http://schemas.microsoft.com/office/drawing/2014/main" id="{BB12B793-E379-4697-84AD-D52CD6AB4187}"/>
              </a:ext>
            </a:extLst>
          </p:cNvPr>
          <p:cNvSpPr/>
          <p:nvPr/>
        </p:nvSpPr>
        <p:spPr>
          <a:xfrm>
            <a:off x="7723460" y="2943974"/>
            <a:ext cx="2265545"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300" dirty="0">
                <a:solidFill>
                  <a:prstClr val="black">
                    <a:lumMod val="75000"/>
                    <a:lumOff val="25000"/>
                  </a:prstClr>
                </a:solidFill>
                <a:latin typeface="微软雅黑"/>
                <a:ea typeface="微软雅黑"/>
              </a:rPr>
              <a:t>扰动方案</a:t>
            </a:r>
            <a:endPar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51" name="矩形 50">
            <a:extLst>
              <a:ext uri="{FF2B5EF4-FFF2-40B4-BE49-F238E27FC236}">
                <a16:creationId xmlns:a16="http://schemas.microsoft.com/office/drawing/2014/main" id="{386C7FCC-D752-4134-8880-C63DE0B54FB7}"/>
              </a:ext>
            </a:extLst>
          </p:cNvPr>
          <p:cNvSpPr/>
          <p:nvPr/>
        </p:nvSpPr>
        <p:spPr>
          <a:xfrm>
            <a:off x="7723459" y="3800409"/>
            <a:ext cx="2265545"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音频生成</a:t>
            </a:r>
          </a:p>
        </p:txBody>
      </p:sp>
      <p:sp>
        <p:nvSpPr>
          <p:cNvPr id="53" name="矩形 52">
            <a:extLst>
              <a:ext uri="{FF2B5EF4-FFF2-40B4-BE49-F238E27FC236}">
                <a16:creationId xmlns:a16="http://schemas.microsoft.com/office/drawing/2014/main" id="{42703394-4A33-43C2-AAC4-9D101D7DB115}"/>
              </a:ext>
            </a:extLst>
          </p:cNvPr>
          <p:cNvSpPr/>
          <p:nvPr/>
        </p:nvSpPr>
        <p:spPr>
          <a:xfrm>
            <a:off x="7723460" y="4665127"/>
            <a:ext cx="2265545"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spc="300" dirty="0">
                <a:solidFill>
                  <a:prstClr val="black">
                    <a:lumMod val="75000"/>
                    <a:lumOff val="25000"/>
                  </a:prstClr>
                </a:solidFill>
                <a:latin typeface="微软雅黑"/>
                <a:ea typeface="微软雅黑"/>
              </a:rPr>
              <a:t>实验验证</a:t>
            </a:r>
            <a:endPar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57" name="矩形 56">
            <a:extLst>
              <a:ext uri="{FF2B5EF4-FFF2-40B4-BE49-F238E27FC236}">
                <a16:creationId xmlns:a16="http://schemas.microsoft.com/office/drawing/2014/main" id="{E88AD7DD-34D4-4DC8-8716-410EE9E6F2EB}"/>
              </a:ext>
            </a:extLst>
          </p:cNvPr>
          <p:cNvSpPr/>
          <p:nvPr/>
        </p:nvSpPr>
        <p:spPr>
          <a:xfrm>
            <a:off x="7723459" y="5571299"/>
            <a:ext cx="2265545"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prstClr val="black">
                    <a:lumMod val="75000"/>
                    <a:lumOff val="25000"/>
                  </a:prstClr>
                </a:solidFill>
                <a:effectLst/>
                <a:uLnTx/>
                <a:uFillTx/>
                <a:latin typeface="微软雅黑"/>
                <a:ea typeface="微软雅黑"/>
                <a:cs typeface="+mn-cs"/>
              </a:rPr>
              <a:t>改进</a:t>
            </a:r>
          </a:p>
        </p:txBody>
      </p:sp>
    </p:spTree>
    <p:extLst>
      <p:ext uri="{BB962C8B-B14F-4D97-AF65-F5344CB8AC3E}">
        <p14:creationId xmlns:p14="http://schemas.microsoft.com/office/powerpoint/2010/main" val="794289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solidFill>
                  <a:prstClr val="black"/>
                </a:solidFill>
                <a:latin typeface="微软雅黑" panose="020B0503020204020204" pitchFamily="34" charset="-122"/>
                <a:ea typeface="微软雅黑" panose="020B0503020204020204" pitchFamily="34" charset="-122"/>
              </a:rPr>
              <a:t>实验结果</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6FD53590-AC9A-4A22-9A92-79E35F77658F}"/>
              </a:ext>
            </a:extLst>
          </p:cNvPr>
          <p:cNvSpPr txBox="1"/>
          <p:nvPr/>
        </p:nvSpPr>
        <p:spPr>
          <a:xfrm>
            <a:off x="660400" y="1213121"/>
            <a:ext cx="10871200"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b="0" i="0" dirty="0">
                <a:solidFill>
                  <a:srgbClr val="4D4D4D"/>
                </a:solidFill>
                <a:effectLst/>
                <a:latin typeface="-apple-system"/>
              </a:rPr>
              <a:t>在有线攻击方式时，我们</a:t>
            </a:r>
            <a:r>
              <a:rPr lang="en-US" altLang="zh-CN" b="0" i="0" dirty="0">
                <a:solidFill>
                  <a:srgbClr val="4D4D4D"/>
                </a:solidFill>
                <a:effectLst/>
                <a:latin typeface="-apple-system"/>
              </a:rPr>
              <a:t>10</a:t>
            </a:r>
            <a:r>
              <a:rPr lang="zh-CN" altLang="en-US" b="0" i="0" dirty="0">
                <a:solidFill>
                  <a:srgbClr val="4D4D4D"/>
                </a:solidFill>
                <a:effectLst/>
                <a:latin typeface="-apple-system"/>
              </a:rPr>
              <a:t>个</a:t>
            </a:r>
            <a:r>
              <a:rPr lang="en-US" altLang="zh-CN" b="0" i="0" dirty="0">
                <a:solidFill>
                  <a:srgbClr val="4D4D4D"/>
                </a:solidFill>
                <a:effectLst/>
                <a:latin typeface="-apple-system"/>
              </a:rPr>
              <a:t>ASR</a:t>
            </a:r>
            <a:r>
              <a:rPr lang="zh-CN" altLang="en-US" b="0" i="0" dirty="0">
                <a:solidFill>
                  <a:srgbClr val="4D4D4D"/>
                </a:solidFill>
                <a:effectLst/>
                <a:latin typeface="-apple-system"/>
              </a:rPr>
              <a:t>进行了攻击。对于每个模型，我们都能够生成</a:t>
            </a:r>
            <a:r>
              <a:rPr lang="en-US" altLang="zh-CN" b="0" i="0" dirty="0">
                <a:solidFill>
                  <a:srgbClr val="4D4D4D"/>
                </a:solidFill>
                <a:effectLst/>
                <a:latin typeface="-apple-system"/>
              </a:rPr>
              <a:t>ASR</a:t>
            </a:r>
            <a:r>
              <a:rPr lang="zh-CN" altLang="en-US" b="0" i="0" dirty="0">
                <a:solidFill>
                  <a:srgbClr val="4D4D4D"/>
                </a:solidFill>
                <a:effectLst/>
                <a:latin typeface="-apple-system"/>
              </a:rPr>
              <a:t>正确识别的一个音频样本。</a:t>
            </a:r>
            <a:endParaRPr lang="en-US" altLang="zh-CN" b="0" i="0" dirty="0">
              <a:solidFill>
                <a:srgbClr val="4D4D4D"/>
              </a:solidFill>
              <a:effectLst/>
              <a:latin typeface="-apple-system"/>
            </a:endParaRPr>
          </a:p>
          <a:p>
            <a:pPr marL="285750" indent="-285750">
              <a:buFont typeface="Arial" panose="020B0604020202020204" pitchFamily="34" charset="0"/>
              <a:buChar char="•"/>
            </a:pPr>
            <a:r>
              <a:rPr lang="zh-CN" altLang="en-US" dirty="0">
                <a:solidFill>
                  <a:srgbClr val="4D4D4D"/>
                </a:solidFill>
                <a:latin typeface="-apple-system"/>
              </a:rPr>
              <a:t>在无线攻击时，对</a:t>
            </a:r>
            <a:r>
              <a:rPr lang="zh-CN" altLang="en-US" b="0" i="0" dirty="0">
                <a:solidFill>
                  <a:srgbClr val="4D4D4D"/>
                </a:solidFill>
                <a:effectLst/>
                <a:latin typeface="-apple-system"/>
              </a:rPr>
              <a:t>四个短语</a:t>
            </a:r>
            <a:r>
              <a:rPr lang="en-US" altLang="zh-CN" b="0" i="0" dirty="0">
                <a:solidFill>
                  <a:srgbClr val="4D4D4D"/>
                </a:solidFill>
                <a:effectLst/>
                <a:latin typeface="-apple-system"/>
              </a:rPr>
              <a:t>E-H</a:t>
            </a:r>
            <a:r>
              <a:rPr lang="zh-CN" altLang="en-US" b="0" i="0" dirty="0">
                <a:solidFill>
                  <a:srgbClr val="4D4D4D"/>
                </a:solidFill>
                <a:effectLst/>
                <a:latin typeface="-apple-system"/>
              </a:rPr>
              <a:t>生成的攻击音频样本，从中选择了一个最失真的音频样本。从右表中可以看到，几乎所有短语都成功转录。</a:t>
            </a:r>
            <a:endParaRPr lang="en-US" altLang="zh-CN" b="0" i="0" dirty="0">
              <a:solidFill>
                <a:srgbClr val="4D4D4D"/>
              </a:solidFill>
              <a:effectLst/>
              <a:latin typeface="-apple-system"/>
            </a:endParaRPr>
          </a:p>
          <a:p>
            <a:pPr marL="285750" indent="-285750">
              <a:buFont typeface="Arial" panose="020B0604020202020204" pitchFamily="34" charset="0"/>
              <a:buChar char="•"/>
            </a:pPr>
            <a:r>
              <a:rPr lang="en-US" altLang="zh-CN" b="0" i="0" dirty="0">
                <a:solidFill>
                  <a:srgbClr val="4D4D4D"/>
                </a:solidFill>
                <a:effectLst/>
                <a:latin typeface="-apple-system"/>
              </a:rPr>
              <a:t>Kaldi-DNN</a:t>
            </a:r>
            <a:r>
              <a:rPr lang="zh-CN" altLang="en-US" b="0" i="0" dirty="0">
                <a:solidFill>
                  <a:srgbClr val="4D4D4D"/>
                </a:solidFill>
                <a:effectLst/>
                <a:latin typeface="-apple-system"/>
              </a:rPr>
              <a:t>是唯一未成功转录任何初始</a:t>
            </a:r>
            <a:r>
              <a:rPr lang="en-US" altLang="zh-CN" b="0" i="0" dirty="0">
                <a:solidFill>
                  <a:srgbClr val="4D4D4D"/>
                </a:solidFill>
                <a:effectLst/>
                <a:latin typeface="-apple-system"/>
              </a:rPr>
              <a:t>Over-the-Air</a:t>
            </a:r>
            <a:r>
              <a:rPr lang="zh-CN" altLang="en-US" b="0" i="0" dirty="0">
                <a:solidFill>
                  <a:srgbClr val="4D4D4D"/>
                </a:solidFill>
                <a:effectLst/>
                <a:latin typeface="-apple-system"/>
              </a:rPr>
              <a:t>攻击音频样本的模型。我们认为该模型在训练过程中其音频训练数据没有包含足够的噪声音频。</a:t>
            </a:r>
            <a:endParaRPr lang="zh-CN" altLang="en-US" dirty="0"/>
          </a:p>
        </p:txBody>
      </p:sp>
      <p:pic>
        <p:nvPicPr>
          <p:cNvPr id="7" name="图片 6">
            <a:extLst>
              <a:ext uri="{FF2B5EF4-FFF2-40B4-BE49-F238E27FC236}">
                <a16:creationId xmlns:a16="http://schemas.microsoft.com/office/drawing/2014/main" id="{FB564E3F-E489-4E9C-8FFA-9EB28883851B}"/>
              </a:ext>
            </a:extLst>
          </p:cNvPr>
          <p:cNvPicPr>
            <a:picLocks noChangeAspect="1"/>
          </p:cNvPicPr>
          <p:nvPr/>
        </p:nvPicPr>
        <p:blipFill rotWithShape="1">
          <a:blip r:embed="rId3"/>
          <a:srcRect b="50000"/>
          <a:stretch/>
        </p:blipFill>
        <p:spPr>
          <a:xfrm>
            <a:off x="5334897" y="3548658"/>
            <a:ext cx="6602765" cy="2396067"/>
          </a:xfrm>
          <a:prstGeom prst="rect">
            <a:avLst/>
          </a:prstGeom>
        </p:spPr>
      </p:pic>
      <p:pic>
        <p:nvPicPr>
          <p:cNvPr id="6" name="图片 5">
            <a:extLst>
              <a:ext uri="{FF2B5EF4-FFF2-40B4-BE49-F238E27FC236}">
                <a16:creationId xmlns:a16="http://schemas.microsoft.com/office/drawing/2014/main" id="{9A766727-53E6-44BD-B941-1214D29AD19C}"/>
              </a:ext>
            </a:extLst>
          </p:cNvPr>
          <p:cNvPicPr>
            <a:picLocks noChangeAspect="1"/>
          </p:cNvPicPr>
          <p:nvPr/>
        </p:nvPicPr>
        <p:blipFill>
          <a:blip r:embed="rId4"/>
          <a:stretch>
            <a:fillRect/>
          </a:stretch>
        </p:blipFill>
        <p:spPr>
          <a:xfrm>
            <a:off x="886476" y="3429000"/>
            <a:ext cx="4978656" cy="2635385"/>
          </a:xfrm>
          <a:prstGeom prst="rect">
            <a:avLst/>
          </a:prstGeom>
        </p:spPr>
      </p:pic>
    </p:spTree>
    <p:extLst>
      <p:ext uri="{BB962C8B-B14F-4D97-AF65-F5344CB8AC3E}">
        <p14:creationId xmlns:p14="http://schemas.microsoft.com/office/powerpoint/2010/main" val="58721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panose="020F0502020204030204"/>
                <a:ea typeface="Microsoft YaHei"/>
              </a:rPr>
              <a:t>06</a:t>
            </a:r>
            <a:endParaRPr kumimoji="0" lang="en-US" altLang="en-US" sz="4000" b="1"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400" normalizeH="0" baseline="0" noProof="0" dirty="0">
                <a:ln>
                  <a:noFill/>
                </a:ln>
                <a:solidFill>
                  <a:prstClr val="white"/>
                </a:solidFill>
                <a:effectLst/>
                <a:uLnTx/>
                <a:uFillTx/>
                <a:latin typeface="Arial" panose="020F0502020204030204"/>
                <a:ea typeface="Microsoft YaHei"/>
              </a:rPr>
              <a:t>改进</a:t>
            </a: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noProof="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2665328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7759340"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改进</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470000B9-45CD-4D3C-BF1D-34FFD3F73FAF}"/>
              </a:ext>
            </a:extLst>
          </p:cNvPr>
          <p:cNvPicPr>
            <a:picLocks noChangeAspect="1"/>
          </p:cNvPicPr>
          <p:nvPr/>
        </p:nvPicPr>
        <p:blipFill>
          <a:blip r:embed="rId3"/>
          <a:stretch>
            <a:fillRect/>
          </a:stretch>
        </p:blipFill>
        <p:spPr>
          <a:xfrm>
            <a:off x="196005" y="777555"/>
            <a:ext cx="8438095" cy="5533333"/>
          </a:xfrm>
          <a:prstGeom prst="rect">
            <a:avLst/>
          </a:prstGeom>
        </p:spPr>
      </p:pic>
      <p:sp>
        <p:nvSpPr>
          <p:cNvPr id="4" name="文本框 3">
            <a:extLst>
              <a:ext uri="{FF2B5EF4-FFF2-40B4-BE49-F238E27FC236}">
                <a16:creationId xmlns:a16="http://schemas.microsoft.com/office/drawing/2014/main" id="{748A6416-C246-40F5-9E24-621D4580700F}"/>
              </a:ext>
            </a:extLst>
          </p:cNvPr>
          <p:cNvSpPr txBox="1"/>
          <p:nvPr/>
        </p:nvSpPr>
        <p:spPr>
          <a:xfrm>
            <a:off x="8048625" y="2266950"/>
            <a:ext cx="3676006" cy="1477328"/>
          </a:xfrm>
          <a:prstGeom prst="rect">
            <a:avLst/>
          </a:prstGeom>
          <a:noFill/>
        </p:spPr>
        <p:txBody>
          <a:bodyPr wrap="none" rtlCol="0">
            <a:spAutoFit/>
          </a:bodyPr>
          <a:lstStyle/>
          <a:p>
            <a:r>
              <a:rPr lang="zh-CN" altLang="en-US" dirty="0"/>
              <a:t>在扬声器和麦克风距离比较远（</a:t>
            </a:r>
            <a:r>
              <a:rPr lang="en-US" altLang="zh-CN" dirty="0"/>
              <a:t>no</a:t>
            </a:r>
          </a:p>
          <a:p>
            <a:r>
              <a:rPr lang="en-US" altLang="zh-CN" dirty="0"/>
              <a:t>Line-of-sight</a:t>
            </a:r>
            <a:r>
              <a:rPr lang="zh-CN" altLang="en-US" dirty="0"/>
              <a:t>）时，攻击也能成功</a:t>
            </a:r>
            <a:endParaRPr lang="en-US" altLang="zh-CN" dirty="0"/>
          </a:p>
          <a:p>
            <a:endParaRPr lang="en-US" altLang="zh-CN" dirty="0"/>
          </a:p>
          <a:p>
            <a:r>
              <a:rPr lang="zh-CN" altLang="en-US" dirty="0"/>
              <a:t>无需知道被攻击</a:t>
            </a:r>
            <a:r>
              <a:rPr lang="en-US" altLang="zh-CN" dirty="0"/>
              <a:t>ASR</a:t>
            </a:r>
            <a:r>
              <a:rPr lang="zh-CN" altLang="en-US" dirty="0"/>
              <a:t>系统</a:t>
            </a:r>
            <a:endParaRPr lang="en-US" altLang="zh-CN" dirty="0"/>
          </a:p>
          <a:p>
            <a:r>
              <a:rPr lang="zh-CN" altLang="en-US" dirty="0"/>
              <a:t>在房间里的具体位置</a:t>
            </a:r>
          </a:p>
        </p:txBody>
      </p:sp>
    </p:spTree>
    <p:extLst>
      <p:ext uri="{BB962C8B-B14F-4D97-AF65-F5344CB8AC3E}">
        <p14:creationId xmlns:p14="http://schemas.microsoft.com/office/powerpoint/2010/main" val="3319036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7759340"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solidFill>
                  <a:prstClr val="black"/>
                </a:solidFill>
                <a:latin typeface="微软雅黑" panose="020B0503020204020204" pitchFamily="34" charset="-122"/>
                <a:ea typeface="微软雅黑" panose="020B0503020204020204" pitchFamily="34" charset="-122"/>
              </a:rPr>
              <a:t>改进</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D6C20B3F-AA5B-47E0-9F26-3271834F5820}"/>
              </a:ext>
            </a:extLst>
          </p:cNvPr>
          <p:cNvSpPr txBox="1"/>
          <p:nvPr/>
        </p:nvSpPr>
        <p:spPr>
          <a:xfrm>
            <a:off x="983571" y="904447"/>
            <a:ext cx="8996362" cy="4801314"/>
          </a:xfrm>
          <a:prstGeom prst="rect">
            <a:avLst/>
          </a:prstGeom>
          <a:noFill/>
        </p:spPr>
        <p:txBody>
          <a:bodyPr wrap="square">
            <a:spAutoFit/>
          </a:bodyPr>
          <a:lstStyle/>
          <a:p>
            <a:endParaRPr lang="en-US" altLang="zh-CN" dirty="0">
              <a:solidFill>
                <a:srgbClr val="264653"/>
              </a:solidFill>
              <a:latin typeface="Roboto" panose="020B0604020202020204" pitchFamily="2" charset="0"/>
            </a:endParaRPr>
          </a:p>
          <a:p>
            <a:r>
              <a:rPr lang="zh-CN" altLang="en-US" b="0" i="0" dirty="0">
                <a:solidFill>
                  <a:srgbClr val="264653"/>
                </a:solidFill>
                <a:effectLst/>
                <a:latin typeface="Roboto" panose="020B0604020202020204" pitchFamily="2" charset="0"/>
              </a:rPr>
              <a:t>以前发布的 </a:t>
            </a:r>
            <a:r>
              <a:rPr lang="en-US" altLang="zh-CN" b="0" i="0" dirty="0">
                <a:solidFill>
                  <a:srgbClr val="264653"/>
                </a:solidFill>
                <a:effectLst/>
                <a:latin typeface="Roboto" panose="020B0604020202020204" pitchFamily="2" charset="0"/>
              </a:rPr>
              <a:t>OTA </a:t>
            </a:r>
            <a:r>
              <a:rPr lang="zh-CN" altLang="en-US" b="0" i="0" dirty="0">
                <a:solidFill>
                  <a:srgbClr val="264653"/>
                </a:solidFill>
                <a:effectLst/>
                <a:latin typeface="Roboto" panose="020B0604020202020204" pitchFamily="2" charset="0"/>
              </a:rPr>
              <a:t>对抗样本属于三类之一：</a:t>
            </a:r>
            <a:endParaRPr lang="en-US" altLang="zh-CN" b="0" i="0" dirty="0">
              <a:solidFill>
                <a:srgbClr val="264653"/>
              </a:solidFill>
              <a:effectLst/>
              <a:latin typeface="Roboto" panose="020B0604020202020204" pitchFamily="2" charset="0"/>
            </a:endParaRPr>
          </a:p>
          <a:p>
            <a:r>
              <a:rPr lang="zh-CN" altLang="en-US" b="0" i="0" dirty="0">
                <a:solidFill>
                  <a:srgbClr val="264653"/>
                </a:solidFill>
                <a:effectLst/>
                <a:latin typeface="Roboto" panose="020B0604020202020204" pitchFamily="2" charset="0"/>
              </a:rPr>
              <a:t>第一是手工处理的音频，缺点是：非常显眼，以至于人类听众一旦注意到其内容就可以轻松识别目标转录，</a:t>
            </a:r>
            <a:endParaRPr lang="en-US" altLang="zh-CN" b="0" i="0" dirty="0">
              <a:solidFill>
                <a:srgbClr val="264653"/>
              </a:solidFill>
              <a:effectLst/>
              <a:latin typeface="Roboto" panose="020B0604020202020204" pitchFamily="2" charset="0"/>
            </a:endParaRPr>
          </a:p>
          <a:p>
            <a:r>
              <a:rPr lang="zh-CN" altLang="en-US" dirty="0">
                <a:solidFill>
                  <a:srgbClr val="264653"/>
                </a:solidFill>
                <a:latin typeface="Roboto" panose="020B0604020202020204" pitchFamily="2" charset="0"/>
              </a:rPr>
              <a:t>第二是 </a:t>
            </a:r>
            <a:r>
              <a:rPr lang="zh-CN" altLang="en-US" b="0" i="0" dirty="0">
                <a:solidFill>
                  <a:srgbClr val="264653"/>
                </a:solidFill>
                <a:effectLst/>
                <a:latin typeface="Roboto" panose="020B0604020202020204" pitchFamily="2" charset="0"/>
              </a:rPr>
              <a:t>他们需要关于目标转录的准确信息发生攻击的</a:t>
            </a:r>
            <a:r>
              <a:rPr lang="zh-CN" altLang="en-US" b="0" i="0" dirty="0">
                <a:solidFill>
                  <a:schemeClr val="accent5"/>
                </a:solidFill>
                <a:effectLst/>
                <a:latin typeface="Roboto" panose="020B0604020202020204" pitchFamily="2" charset="0"/>
              </a:rPr>
              <a:t>房间信息</a:t>
            </a:r>
            <a:r>
              <a:rPr lang="zh-CN" altLang="en-US" b="0" i="0" dirty="0">
                <a:solidFill>
                  <a:srgbClr val="264653"/>
                </a:solidFill>
                <a:effectLst/>
                <a:latin typeface="Roboto" panose="020B0604020202020204" pitchFamily="2" charset="0"/>
              </a:rPr>
              <a:t>，因此不能转移到其他房间。</a:t>
            </a:r>
            <a:endParaRPr lang="en-US" altLang="zh-CN" b="0" i="0" dirty="0">
              <a:solidFill>
                <a:srgbClr val="264653"/>
              </a:solidFill>
              <a:effectLst/>
              <a:latin typeface="Roboto" panose="020B0604020202020204" pitchFamily="2" charset="0"/>
            </a:endParaRPr>
          </a:p>
          <a:p>
            <a:endParaRPr lang="en-US" altLang="zh-CN" b="0" i="0" dirty="0">
              <a:solidFill>
                <a:srgbClr val="264653"/>
              </a:solidFill>
              <a:effectLst/>
              <a:latin typeface="Roboto" panose="020B0604020202020204" pitchFamily="2" charset="0"/>
            </a:endParaRPr>
          </a:p>
          <a:p>
            <a:r>
              <a:rPr lang="zh-CN" altLang="en-US" b="0" i="0" dirty="0">
                <a:solidFill>
                  <a:srgbClr val="264653"/>
                </a:solidFill>
                <a:effectLst/>
                <a:latin typeface="Roboto" panose="020B0604020202020204" pitchFamily="2" charset="0"/>
              </a:rPr>
              <a:t>在本文中，我们提出了第一个针对混合 </a:t>
            </a:r>
            <a:r>
              <a:rPr lang="en-US" altLang="zh-CN" b="0" i="0" dirty="0">
                <a:solidFill>
                  <a:srgbClr val="264653"/>
                </a:solidFill>
                <a:effectLst/>
                <a:latin typeface="Roboto" panose="020B0604020202020204" pitchFamily="2" charset="0"/>
              </a:rPr>
              <a:t>ASR </a:t>
            </a:r>
            <a:r>
              <a:rPr lang="zh-CN" altLang="en-US" b="0" i="0" dirty="0">
                <a:solidFill>
                  <a:srgbClr val="264653"/>
                </a:solidFill>
                <a:effectLst/>
                <a:latin typeface="Roboto" panose="020B0604020202020204" pitchFamily="2" charset="0"/>
              </a:rPr>
              <a:t>系统生成通用对抗样本的算法，在不适应特定环境的空中攻击中保持攻击的有效性，实现在不需要房间特征的前提背景下就可以攻击成功。</a:t>
            </a:r>
            <a:endParaRPr lang="en-US" altLang="zh-CN" b="0" i="0" dirty="0">
              <a:solidFill>
                <a:srgbClr val="264653"/>
              </a:solidFill>
              <a:effectLst/>
              <a:latin typeface="Roboto" panose="020B0604020202020204" pitchFamily="2" charset="0"/>
            </a:endParaRPr>
          </a:p>
          <a:p>
            <a:r>
              <a:rPr lang="zh-CN" altLang="en-US" dirty="0">
                <a:solidFill>
                  <a:srgbClr val="264653"/>
                </a:solidFill>
                <a:latin typeface="Roboto" panose="020B0604020202020204" pitchFamily="2" charset="0"/>
              </a:rPr>
              <a:t>而且</a:t>
            </a:r>
            <a:r>
              <a:rPr lang="zh-CN" altLang="en-US" b="0" i="0" dirty="0">
                <a:solidFill>
                  <a:srgbClr val="264653"/>
                </a:solidFill>
                <a:effectLst/>
                <a:latin typeface="Roboto" panose="020B0604020202020204" pitchFamily="2" charset="0"/>
              </a:rPr>
              <a:t>，我们使用房间脉冲响应 </a:t>
            </a:r>
            <a:r>
              <a:rPr lang="en-US" altLang="zh-CN" b="0" i="0" dirty="0">
                <a:solidFill>
                  <a:srgbClr val="264653"/>
                </a:solidFill>
                <a:effectLst/>
                <a:latin typeface="Roboto" panose="020B0604020202020204" pitchFamily="2" charset="0"/>
              </a:rPr>
              <a:t>(RIR) </a:t>
            </a:r>
            <a:r>
              <a:rPr lang="zh-CN" altLang="en-US" b="0" i="0" dirty="0">
                <a:solidFill>
                  <a:srgbClr val="264653"/>
                </a:solidFill>
                <a:effectLst/>
                <a:latin typeface="Roboto" panose="020B0604020202020204" pitchFamily="2" charset="0"/>
              </a:rPr>
              <a:t>来计算任意房间特征的鲁棒对抗样本，并使用 </a:t>
            </a:r>
            <a:r>
              <a:rPr lang="en-US" altLang="zh-CN" b="0" i="0" dirty="0">
                <a:solidFill>
                  <a:srgbClr val="264653"/>
                </a:solidFill>
                <a:effectLst/>
                <a:latin typeface="Roboto" panose="020B0604020202020204" pitchFamily="2" charset="0"/>
              </a:rPr>
              <a:t>ASR </a:t>
            </a:r>
            <a:r>
              <a:rPr lang="zh-CN" altLang="en-US" b="0" i="0" dirty="0">
                <a:solidFill>
                  <a:srgbClr val="264653"/>
                </a:solidFill>
                <a:effectLst/>
                <a:latin typeface="Roboto" panose="020B0604020202020204" pitchFamily="2" charset="0"/>
              </a:rPr>
              <a:t>系统 </a:t>
            </a:r>
            <a:r>
              <a:rPr lang="en-US" altLang="zh-CN" b="0" i="0" dirty="0">
                <a:solidFill>
                  <a:srgbClr val="264653"/>
                </a:solidFill>
                <a:effectLst/>
                <a:latin typeface="Roboto" panose="020B0604020202020204" pitchFamily="2" charset="0"/>
              </a:rPr>
              <a:t>Kaldi </a:t>
            </a:r>
            <a:r>
              <a:rPr lang="zh-CN" altLang="en-US" b="0" i="0" dirty="0">
                <a:solidFill>
                  <a:srgbClr val="264653"/>
                </a:solidFill>
                <a:effectLst/>
                <a:latin typeface="Roboto" panose="020B0604020202020204" pitchFamily="2" charset="0"/>
              </a:rPr>
              <a:t>来演示攻击。</a:t>
            </a:r>
            <a:endParaRPr lang="en-US" altLang="zh-CN" dirty="0">
              <a:solidFill>
                <a:srgbClr val="264653"/>
              </a:solidFill>
              <a:latin typeface="Roboto" panose="020B0604020202020204" pitchFamily="2" charset="0"/>
            </a:endParaRPr>
          </a:p>
          <a:p>
            <a:endParaRPr lang="en-US" altLang="zh-CN" dirty="0">
              <a:solidFill>
                <a:srgbClr val="264653"/>
              </a:solidFill>
              <a:latin typeface="Roboto" panose="020B0604020202020204" pitchFamily="2" charset="0"/>
            </a:endParaRPr>
          </a:p>
          <a:p>
            <a:r>
              <a:rPr lang="zh-CN" altLang="en-US" b="0" i="0" dirty="0">
                <a:solidFill>
                  <a:srgbClr val="264653"/>
                </a:solidFill>
                <a:effectLst/>
                <a:latin typeface="Roboto" panose="020B0604020202020204" pitchFamily="2" charset="0"/>
              </a:rPr>
              <a:t>在实际实验中，我们表明攻击样本音频适用于不同的房间设置，并且扬声器和麦克风之间不需要直接的视线。</a:t>
            </a:r>
            <a:br>
              <a:rPr lang="en-US" altLang="zh-CN" b="0" i="0" dirty="0">
                <a:solidFill>
                  <a:srgbClr val="264653"/>
                </a:solidFill>
                <a:effectLst/>
                <a:latin typeface="Roboto" panose="020B0604020202020204" pitchFamily="2" charset="0"/>
              </a:rPr>
            </a:br>
            <a:r>
              <a:rPr lang="zh-CN" altLang="en-US" b="0" i="0" dirty="0">
                <a:solidFill>
                  <a:srgbClr val="264653"/>
                </a:solidFill>
                <a:effectLst/>
                <a:latin typeface="Roboto" panose="020B0604020202020204" pitchFamily="2" charset="0"/>
              </a:rPr>
              <a:t>因此，攻击者可以为任何目标转录创建不显眼的攻击音频，并将其应用于任意房间播放，而无需任何先验知识。无需事先了解房间特征。</a:t>
            </a:r>
            <a:endParaRPr lang="zh-CN" altLang="en-US" dirty="0"/>
          </a:p>
        </p:txBody>
      </p:sp>
    </p:spTree>
    <p:extLst>
      <p:ext uri="{BB962C8B-B14F-4D97-AF65-F5344CB8AC3E}">
        <p14:creationId xmlns:p14="http://schemas.microsoft.com/office/powerpoint/2010/main" val="3059994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D33A29E-0234-45E6-A965-2F44A3D29A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51" t="21608" r="351" b="40065"/>
          <a:stretch/>
        </p:blipFill>
        <p:spPr>
          <a:xfrm>
            <a:off x="1" y="1711514"/>
            <a:ext cx="12191999" cy="3137165"/>
          </a:xfrm>
          <a:prstGeom prst="rect">
            <a:avLst/>
          </a:prstGeom>
        </p:spPr>
      </p:pic>
      <p:sp>
        <p:nvSpPr>
          <p:cNvPr id="8" name="矩形 7">
            <a:extLst>
              <a:ext uri="{FF2B5EF4-FFF2-40B4-BE49-F238E27FC236}">
                <a16:creationId xmlns:a16="http://schemas.microsoft.com/office/drawing/2014/main" id="{3CB205BA-4361-4E5B-9711-477C74B88BC8}"/>
              </a:ext>
            </a:extLst>
          </p:cNvPr>
          <p:cNvSpPr/>
          <p:nvPr/>
        </p:nvSpPr>
        <p:spPr>
          <a:xfrm>
            <a:off x="0" y="1709704"/>
            <a:ext cx="12191999" cy="3138975"/>
          </a:xfrm>
          <a:prstGeom prst="rect">
            <a:avLst/>
          </a:prstGeom>
          <a:solidFill>
            <a:schemeClr val="accent1">
              <a:alpha val="9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4" name="标题 1">
            <a:extLst>
              <a:ext uri="{FF2B5EF4-FFF2-40B4-BE49-F238E27FC236}">
                <a16:creationId xmlns:a16="http://schemas.microsoft.com/office/drawing/2014/main" id="{C6B3EA26-E452-4E7D-8C5F-EA642BED2248}"/>
              </a:ext>
            </a:extLst>
          </p:cNvPr>
          <p:cNvSpPr txBox="1">
            <a:spLocks/>
          </p:cNvSpPr>
          <p:nvPr/>
        </p:nvSpPr>
        <p:spPr>
          <a:xfrm>
            <a:off x="666736" y="2361097"/>
            <a:ext cx="10858500" cy="1200329"/>
          </a:xfrm>
          <a:prstGeom prst="rect">
            <a:avLst/>
          </a:prstGeom>
        </p:spPr>
        <p:txBody>
          <a:bodyPr vert="horz" wrap="square" lIns="91440" tIns="45720" rIns="91440" bIns="45720" rtlCol="0" anchor="ctr">
            <a:spAutoFit/>
          </a:bodyPr>
          <a:lstStyle>
            <a:lvl1pPr algn="ctr" defTabSz="914400" rtl="0" eaLnBrk="1" latinLnBrk="0" hangingPunct="1">
              <a:lnSpc>
                <a:spcPct val="100000"/>
              </a:lnSpc>
              <a:spcBef>
                <a:spcPct val="0"/>
              </a:spcBef>
              <a:buNone/>
              <a:defRPr sz="4000" b="1" kern="1200" spc="6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7200" b="1"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j-cs"/>
              </a:rPr>
              <a:t>谢谢观看</a:t>
            </a:r>
          </a:p>
        </p:txBody>
      </p:sp>
      <p:sp>
        <p:nvSpPr>
          <p:cNvPr id="9" name="等腰三角形 8">
            <a:extLst>
              <a:ext uri="{FF2B5EF4-FFF2-40B4-BE49-F238E27FC236}">
                <a16:creationId xmlns:a16="http://schemas.microsoft.com/office/drawing/2014/main" id="{840A8DA7-8FF0-4E4C-BA04-BA833EF3BCF5}"/>
              </a:ext>
            </a:extLst>
          </p:cNvPr>
          <p:cNvSpPr/>
          <p:nvPr/>
        </p:nvSpPr>
        <p:spPr>
          <a:xfrm rot="10800000">
            <a:off x="5769119" y="4519255"/>
            <a:ext cx="653762" cy="5635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69390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altLang="zh-CN" dirty="0"/>
              <a:t>01</a:t>
            </a:r>
            <a:endParaRPr lang="en-US" dirty="0"/>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zh-CN" altLang="en-US" dirty="0"/>
              <a:t>背景介绍</a:t>
            </a: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3512507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prstClr val="black"/>
                </a:solidFill>
                <a:latin typeface="微软雅黑"/>
                <a:ea typeface="微软雅黑"/>
              </a:rPr>
              <a:t>背景</a:t>
            </a:r>
            <a:endParaRPr lang="en-US" altLang="zh-CN" sz="2400" b="1" dirty="0">
              <a:solidFill>
                <a:prstClr val="black"/>
              </a:solidFill>
              <a:latin typeface="微软雅黑"/>
              <a:ea typeface="微软雅黑"/>
            </a:endParaRPr>
          </a:p>
        </p:txBody>
      </p:sp>
      <p:sp>
        <p:nvSpPr>
          <p:cNvPr id="3" name="矩形 2">
            <a:extLst>
              <a:ext uri="{FF2B5EF4-FFF2-40B4-BE49-F238E27FC236}">
                <a16:creationId xmlns:a16="http://schemas.microsoft.com/office/drawing/2014/main" id="{41803F56-3F2F-446B-81A7-EA5DD2F1E35C}"/>
              </a:ext>
            </a:extLst>
          </p:cNvPr>
          <p:cNvSpPr/>
          <p:nvPr/>
        </p:nvSpPr>
        <p:spPr>
          <a:xfrm>
            <a:off x="2980393" y="1116417"/>
            <a:ext cx="6366527" cy="3738212"/>
          </a:xfrm>
          <a:prstGeom prst="rect">
            <a:avLst/>
          </a:prstGeom>
          <a:solidFill>
            <a:schemeClr val="bg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形 9" descr="用户">
            <a:extLst>
              <a:ext uri="{FF2B5EF4-FFF2-40B4-BE49-F238E27FC236}">
                <a16:creationId xmlns:a16="http://schemas.microsoft.com/office/drawing/2014/main" id="{9A7C3ED0-459E-4B4A-BF86-B3E5411626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12325" y="3461921"/>
            <a:ext cx="1054663" cy="1054663"/>
          </a:xfrm>
          <a:prstGeom prst="rect">
            <a:avLst/>
          </a:prstGeom>
        </p:spPr>
      </p:pic>
      <p:pic>
        <p:nvPicPr>
          <p:cNvPr id="18" name="图形 17" descr="用户">
            <a:extLst>
              <a:ext uri="{FF2B5EF4-FFF2-40B4-BE49-F238E27FC236}">
                <a16:creationId xmlns:a16="http://schemas.microsoft.com/office/drawing/2014/main" id="{90D87B81-6A07-4F96-9555-27FC255D9E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39" y="1443407"/>
            <a:ext cx="1054663" cy="1054663"/>
          </a:xfrm>
          <a:prstGeom prst="rect">
            <a:avLst/>
          </a:prstGeom>
        </p:spPr>
      </p:pic>
      <p:pic>
        <p:nvPicPr>
          <p:cNvPr id="19" name="图形 18" descr="智能手机">
            <a:extLst>
              <a:ext uri="{FF2B5EF4-FFF2-40B4-BE49-F238E27FC236}">
                <a16:creationId xmlns:a16="http://schemas.microsoft.com/office/drawing/2014/main" id="{8C0F1E57-E622-4574-AA21-7B72D3BC45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8023" y="3464057"/>
            <a:ext cx="539791" cy="539791"/>
          </a:xfrm>
          <a:prstGeom prst="rect">
            <a:avLst/>
          </a:prstGeom>
        </p:spPr>
      </p:pic>
      <p:sp>
        <p:nvSpPr>
          <p:cNvPr id="20" name="对话气泡: 椭圆形 19">
            <a:extLst>
              <a:ext uri="{FF2B5EF4-FFF2-40B4-BE49-F238E27FC236}">
                <a16:creationId xmlns:a16="http://schemas.microsoft.com/office/drawing/2014/main" id="{1D965558-1B85-4B29-B947-22381D96D169}"/>
              </a:ext>
            </a:extLst>
          </p:cNvPr>
          <p:cNvSpPr/>
          <p:nvPr/>
        </p:nvSpPr>
        <p:spPr>
          <a:xfrm>
            <a:off x="4235584" y="1259203"/>
            <a:ext cx="1163632" cy="539791"/>
          </a:xfrm>
          <a:prstGeom prst="wedgeEllipseCallou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7149A98-7AE5-4621-A887-87516608B838}"/>
              </a:ext>
            </a:extLst>
          </p:cNvPr>
          <p:cNvSpPr txBox="1"/>
          <p:nvPr/>
        </p:nvSpPr>
        <p:spPr>
          <a:xfrm>
            <a:off x="4344553" y="1344433"/>
            <a:ext cx="1486961" cy="369332"/>
          </a:xfrm>
          <a:prstGeom prst="rect">
            <a:avLst/>
          </a:prstGeom>
          <a:noFill/>
        </p:spPr>
        <p:txBody>
          <a:bodyPr wrap="square" rtlCol="0">
            <a:spAutoFit/>
          </a:bodyPr>
          <a:lstStyle/>
          <a:p>
            <a:r>
              <a:rPr lang="en-US" altLang="zh-CN" dirty="0"/>
              <a:t>Hi</a:t>
            </a:r>
            <a:r>
              <a:rPr lang="zh-CN" altLang="en-US" dirty="0"/>
              <a:t>，</a:t>
            </a:r>
            <a:r>
              <a:rPr lang="en-US" altLang="zh-CN" dirty="0"/>
              <a:t>Siri</a:t>
            </a:r>
            <a:endParaRPr lang="zh-CN" altLang="en-US" dirty="0"/>
          </a:p>
        </p:txBody>
      </p:sp>
      <p:sp>
        <p:nvSpPr>
          <p:cNvPr id="22" name="文本框 21">
            <a:extLst>
              <a:ext uri="{FF2B5EF4-FFF2-40B4-BE49-F238E27FC236}">
                <a16:creationId xmlns:a16="http://schemas.microsoft.com/office/drawing/2014/main" id="{B8F35019-2A00-4207-8EFF-F4094B8EFD65}"/>
              </a:ext>
            </a:extLst>
          </p:cNvPr>
          <p:cNvSpPr txBox="1"/>
          <p:nvPr/>
        </p:nvSpPr>
        <p:spPr>
          <a:xfrm>
            <a:off x="3481556" y="2484687"/>
            <a:ext cx="1163631"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attacker</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27" name="图形 26" descr="打印机">
            <a:extLst>
              <a:ext uri="{FF2B5EF4-FFF2-40B4-BE49-F238E27FC236}">
                <a16:creationId xmlns:a16="http://schemas.microsoft.com/office/drawing/2014/main" id="{365A6B82-86A4-4656-A117-5D43CCC83A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4200" y="1978746"/>
            <a:ext cx="914400" cy="914400"/>
          </a:xfrm>
          <a:prstGeom prst="rect">
            <a:avLst/>
          </a:prstGeom>
        </p:spPr>
      </p:pic>
      <p:pic>
        <p:nvPicPr>
          <p:cNvPr id="29" name="图形 28" descr="无线路由器">
            <a:extLst>
              <a:ext uri="{FF2B5EF4-FFF2-40B4-BE49-F238E27FC236}">
                <a16:creationId xmlns:a16="http://schemas.microsoft.com/office/drawing/2014/main" id="{3C0AF9E6-C2C5-4349-BEF0-4EF69F962D4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97207" y="1073279"/>
            <a:ext cx="914400" cy="914400"/>
          </a:xfrm>
          <a:prstGeom prst="rect">
            <a:avLst/>
          </a:prstGeom>
        </p:spPr>
      </p:pic>
      <p:pic>
        <p:nvPicPr>
          <p:cNvPr id="31" name="图形 30" descr="电视机">
            <a:extLst>
              <a:ext uri="{FF2B5EF4-FFF2-40B4-BE49-F238E27FC236}">
                <a16:creationId xmlns:a16="http://schemas.microsoft.com/office/drawing/2014/main" id="{45E26400-9E1E-419C-A86A-DFD0C89D885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036659" y="1100486"/>
            <a:ext cx="914400" cy="914400"/>
          </a:xfrm>
          <a:prstGeom prst="rect">
            <a:avLst/>
          </a:prstGeom>
        </p:spPr>
      </p:pic>
      <p:pic>
        <p:nvPicPr>
          <p:cNvPr id="33" name="图形 32" descr="照相机">
            <a:extLst>
              <a:ext uri="{FF2B5EF4-FFF2-40B4-BE49-F238E27FC236}">
                <a16:creationId xmlns:a16="http://schemas.microsoft.com/office/drawing/2014/main" id="{99A1D437-C925-4CDB-87E2-FD0C45E7D5B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53855" y="1056338"/>
            <a:ext cx="914400" cy="914400"/>
          </a:xfrm>
          <a:prstGeom prst="rect">
            <a:avLst/>
          </a:prstGeom>
        </p:spPr>
      </p:pic>
      <p:sp>
        <p:nvSpPr>
          <p:cNvPr id="34" name="文本框 33">
            <a:extLst>
              <a:ext uri="{FF2B5EF4-FFF2-40B4-BE49-F238E27FC236}">
                <a16:creationId xmlns:a16="http://schemas.microsoft.com/office/drawing/2014/main" id="{48BB4746-189A-4C8D-B9B8-14578EE22860}"/>
              </a:ext>
            </a:extLst>
          </p:cNvPr>
          <p:cNvSpPr txBox="1"/>
          <p:nvPr/>
        </p:nvSpPr>
        <p:spPr>
          <a:xfrm>
            <a:off x="453901" y="5772069"/>
            <a:ext cx="7651325"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Audio is correctly recognized by a VPS but not by human beings.</a:t>
            </a:r>
            <a:endParaRPr lang="zh-CN" altLang="en-US"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CB2C418C-387A-4C29-A3EC-50EBCD3E9098}"/>
              </a:ext>
            </a:extLst>
          </p:cNvPr>
          <p:cNvSpPr txBox="1"/>
          <p:nvPr/>
        </p:nvSpPr>
        <p:spPr>
          <a:xfrm>
            <a:off x="453901" y="5348300"/>
            <a:ext cx="1693464"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i="0" dirty="0">
                <a:solidFill>
                  <a:srgbClr val="333333"/>
                </a:solidFill>
                <a:effectLst/>
                <a:latin typeface="微软雅黑" panose="020B0503020204020204" pitchFamily="34" charset="-122"/>
                <a:ea typeface="微软雅黑" panose="020B0503020204020204" pitchFamily="34" charset="-122"/>
              </a:rPr>
              <a:t>malicious</a:t>
            </a:r>
          </a:p>
          <a:p>
            <a:endParaRPr lang="zh-CN" altLang="en-US" dirty="0"/>
          </a:p>
        </p:txBody>
      </p:sp>
      <p:pic>
        <p:nvPicPr>
          <p:cNvPr id="38" name="phva_demo">
            <a:hlinkClick r:id="" action="ppaction://media"/>
            <a:extLst>
              <a:ext uri="{FF2B5EF4-FFF2-40B4-BE49-F238E27FC236}">
                <a16:creationId xmlns:a16="http://schemas.microsoft.com/office/drawing/2014/main" id="{153E2F9E-9FFC-4539-B006-0CC4578F330B}"/>
              </a:ext>
            </a:extLst>
          </p:cNvPr>
          <p:cNvPicPr>
            <a:picLocks noChangeAspect="1"/>
          </p:cNvPicPr>
          <p:nvPr>
            <a:videoFile r:link="rId1"/>
            <p:extLst>
              <p:ext uri="{DAA4B4D4-6D71-4841-9C94-3DE7FCFB9230}">
                <p14:media xmlns:p14="http://schemas.microsoft.com/office/powerpoint/2010/main" r:embed="rId2">
                  <p14:trim st="22885"/>
                </p14:media>
              </p:ext>
            </p:extLst>
          </p:nvPr>
        </p:nvPicPr>
        <p:blipFill>
          <a:blip r:embed="rId19"/>
          <a:stretch>
            <a:fillRect/>
          </a:stretch>
        </p:blipFill>
        <p:spPr>
          <a:xfrm>
            <a:off x="470225" y="750308"/>
            <a:ext cx="11284199" cy="5602556"/>
          </a:xfrm>
          <a:prstGeom prst="rect">
            <a:avLst/>
          </a:prstGeom>
        </p:spPr>
      </p:pic>
    </p:spTree>
    <p:extLst>
      <p:ext uri="{BB962C8B-B14F-4D97-AF65-F5344CB8AC3E}">
        <p14:creationId xmlns:p14="http://schemas.microsoft.com/office/powerpoint/2010/main" val="361074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38"/>
                </p:tgtEl>
              </p:cMediaNode>
            </p:video>
          </p:childTnLst>
        </p:cTn>
      </p:par>
    </p:tnLst>
    <p:bldLst>
      <p:bldP spid="20" grpId="0" animBg="1"/>
      <p:bldP spid="21" grpId="0"/>
      <p:bldP spid="22" grpId="0"/>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82960B-0298-40C0-9193-B28F17C2A53C}"/>
              </a:ext>
            </a:extLst>
          </p:cNvPr>
          <p:cNvSpPr/>
          <p:nvPr/>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5" name="直接连接符 4">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占位符 3">
            <a:extLst>
              <a:ext uri="{FF2B5EF4-FFF2-40B4-BE49-F238E27FC236}">
                <a16:creationId xmlns:a16="http://schemas.microsoft.com/office/drawing/2014/main" id="{8AA9FB39-26D8-421B-89F7-86CD2AE08CD8}"/>
              </a:ext>
            </a:extLst>
          </p:cNvPr>
          <p:cNvSpPr txBox="1">
            <a:spLocks/>
          </p:cNvSpPr>
          <p:nvPr/>
        </p:nvSpPr>
        <p:spPr>
          <a:xfrm>
            <a:off x="2465501" y="2552244"/>
            <a:ext cx="5716686" cy="707886"/>
          </a:xfrm>
          <a:prstGeom prst="rect">
            <a:avLst/>
          </a:prstGeom>
        </p:spPr>
        <p:txBody>
          <a:bodyPr anchor="ctr" anchorCtr="0">
            <a:normAutofit/>
          </a:bodyPr>
          <a:lstStyle>
            <a:lvl1pPr marL="0" indent="0" algn="l" defTabSz="914400" rtl="0" eaLnBrk="1" latinLnBrk="0" hangingPunct="1">
              <a:lnSpc>
                <a:spcPct val="90000"/>
              </a:lnSpc>
              <a:spcBef>
                <a:spcPts val="1000"/>
              </a:spcBef>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altLang="zh-CN" dirty="0"/>
              <a:t>02</a:t>
            </a:r>
            <a:endParaRPr lang="en-US" dirty="0"/>
          </a:p>
        </p:txBody>
      </p:sp>
      <p:sp>
        <p:nvSpPr>
          <p:cNvPr id="7" name="文本占位符 3">
            <a:extLst>
              <a:ext uri="{FF2B5EF4-FFF2-40B4-BE49-F238E27FC236}">
                <a16:creationId xmlns:a16="http://schemas.microsoft.com/office/drawing/2014/main" id="{2233AA7D-0112-4B75-9284-9FC6FC0D1D63}"/>
              </a:ext>
            </a:extLst>
          </p:cNvPr>
          <p:cNvSpPr txBox="1">
            <a:spLocks/>
          </p:cNvSpPr>
          <p:nvPr/>
        </p:nvSpPr>
        <p:spPr>
          <a:xfrm>
            <a:off x="882188" y="3684327"/>
            <a:ext cx="7299999" cy="887667"/>
          </a:xfrm>
          <a:prstGeom prst="rect">
            <a:avLst/>
          </a:prstGeom>
        </p:spPr>
        <p:txBody>
          <a:bodyPr>
            <a:noAutofit/>
          </a:bodyPr>
          <a:lstStyle>
            <a:lvl1pPr marL="0" indent="0" algn="l" defTabSz="914400" rtl="0" eaLnBrk="1" latinLnBrk="0" hangingPunct="1">
              <a:lnSpc>
                <a:spcPct val="90000"/>
              </a:lnSpc>
              <a:spcBef>
                <a:spcPts val="1000"/>
              </a:spcBef>
              <a:buFontTx/>
              <a:buNone/>
              <a:defRPr lang="zh-CN" altLang="en-US" sz="4800" b="1" kern="1200" spc="400" dirty="0" smtClean="0">
                <a:solidFill>
                  <a:prstClr val="white"/>
                </a:solidFill>
                <a:latin typeface="Arial" panose="020F0502020204030204"/>
                <a:ea typeface="Microsoft YaHei"/>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altLang="zh-CN" dirty="0"/>
              <a:t>VPS</a:t>
            </a:r>
            <a:r>
              <a:rPr lang="zh-CN" altLang="en-US" dirty="0"/>
              <a:t>语音处理系统</a:t>
            </a:r>
          </a:p>
        </p:txBody>
      </p:sp>
      <p:pic>
        <p:nvPicPr>
          <p:cNvPr id="8" name="图形 127">
            <a:extLst>
              <a:ext uri="{FF2B5EF4-FFF2-40B4-BE49-F238E27FC236}">
                <a16:creationId xmlns:a16="http://schemas.microsoft.com/office/drawing/2014/main" id="{B6E5D4A0-9D5F-45D9-899A-F03F9DFF710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63687" y="1559486"/>
            <a:ext cx="5172316" cy="3739027"/>
          </a:xfrm>
          <a:prstGeom prst="rect">
            <a:avLst/>
          </a:prstGeom>
        </p:spPr>
      </p:pic>
      <p:sp>
        <p:nvSpPr>
          <p:cNvPr id="65" name="矩形 64">
            <a:extLst>
              <a:ext uri="{FF2B5EF4-FFF2-40B4-BE49-F238E27FC236}">
                <a16:creationId xmlns:a16="http://schemas.microsoft.com/office/drawing/2014/main" id="{3701D6A2-E0B4-4D59-BD49-A67266448E1E}"/>
              </a:ext>
            </a:extLst>
          </p:cNvPr>
          <p:cNvSpPr/>
          <p:nvPr/>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03098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剪去单角 12">
            <a:extLst>
              <a:ext uri="{FF2B5EF4-FFF2-40B4-BE49-F238E27FC236}">
                <a16:creationId xmlns:a16="http://schemas.microsoft.com/office/drawing/2014/main" id="{EB084AA2-56BE-4719-95DC-04EB907DD2BA}"/>
              </a:ext>
            </a:extLst>
          </p:cNvPr>
          <p:cNvSpPr/>
          <p:nvPr/>
        </p:nvSpPr>
        <p:spPr>
          <a:xfrm>
            <a:off x="420414" y="4982047"/>
            <a:ext cx="11107475" cy="1124463"/>
          </a:xfrm>
          <a:prstGeom prst="snip1Rect">
            <a:avLst/>
          </a:prstGeom>
          <a:solidFill>
            <a:schemeClr val="accent1">
              <a:lumMod val="10000"/>
              <a:lumOff val="9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1041760" y="190449"/>
            <a:ext cx="5113939" cy="441462"/>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endParaRPr>
          </a:p>
        </p:txBody>
      </p:sp>
      <p:sp>
        <p:nvSpPr>
          <p:cNvPr id="7" name="ïš1iḍê">
            <a:extLst>
              <a:ext uri="{FF2B5EF4-FFF2-40B4-BE49-F238E27FC236}">
                <a16:creationId xmlns:a16="http://schemas.microsoft.com/office/drawing/2014/main" id="{7E2ADD38-BB7E-4B9D-B6E8-1726CA0B3860}"/>
              </a:ext>
            </a:extLst>
          </p:cNvPr>
          <p:cNvSpPr txBox="1"/>
          <p:nvPr/>
        </p:nvSpPr>
        <p:spPr bwMode="auto">
          <a:xfrm>
            <a:off x="934963" y="89845"/>
            <a:ext cx="3604035" cy="6426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5000"/>
              </a:lnSpc>
              <a:spcBef>
                <a:spcPct val="0"/>
              </a:spcBef>
            </a:pPr>
            <a:endParaRPr lang="en-US" altLang="zh-CN" sz="2800" b="1" dirty="0">
              <a:solidFill>
                <a:prstClr val="black"/>
              </a:solidFill>
              <a:latin typeface="微软雅黑"/>
              <a:ea typeface="微软雅黑"/>
            </a:endParaRPr>
          </a:p>
        </p:txBody>
      </p:sp>
      <p:cxnSp>
        <p:nvCxnSpPr>
          <p:cNvPr id="8" name="直接连接符 7">
            <a:extLst>
              <a:ext uri="{FF2B5EF4-FFF2-40B4-BE49-F238E27FC236}">
                <a16:creationId xmlns:a16="http://schemas.microsoft.com/office/drawing/2014/main" id="{ECFB8FFF-A05F-4A49-80FF-276C6401E817}"/>
              </a:ext>
            </a:extLst>
          </p:cNvPr>
          <p:cNvCxnSpPr>
            <a:cxnSpLocks/>
          </p:cNvCxnSpPr>
          <p:nvPr/>
        </p:nvCxnSpPr>
        <p:spPr>
          <a:xfrm>
            <a:off x="787817" y="2199953"/>
            <a:ext cx="8607197" cy="0"/>
          </a:xfrm>
          <a:prstGeom prst="line">
            <a:avLst/>
          </a:prstGeom>
          <a:noFill/>
          <a:ln w="3175" cap="rnd" cmpd="sng" algn="ctr">
            <a:solidFill>
              <a:sysClr val="window" lastClr="FFFFFF">
                <a:lumMod val="75000"/>
              </a:sysClr>
            </a:solidFill>
            <a:prstDash val="solid"/>
            <a:round/>
            <a:headEnd type="none"/>
            <a:tailEnd type="none" w="med" len="med"/>
          </a:ln>
          <a:effectLst/>
        </p:spPr>
      </p:cxnSp>
      <p:sp>
        <p:nvSpPr>
          <p:cNvPr id="2" name="文本框 1">
            <a:extLst>
              <a:ext uri="{FF2B5EF4-FFF2-40B4-BE49-F238E27FC236}">
                <a16:creationId xmlns:a16="http://schemas.microsoft.com/office/drawing/2014/main" id="{82AC4E28-DD2D-4AD4-A74B-05F1487A054E}"/>
              </a:ext>
            </a:extLst>
          </p:cNvPr>
          <p:cNvSpPr txBox="1"/>
          <p:nvPr/>
        </p:nvSpPr>
        <p:spPr>
          <a:xfrm>
            <a:off x="649659" y="1154198"/>
            <a:ext cx="9062189" cy="707886"/>
          </a:xfrm>
          <a:prstGeom prst="rect">
            <a:avLst/>
          </a:prstGeom>
          <a:noFill/>
        </p:spPr>
        <p:txBody>
          <a:bodyPr wrap="square" rtlCol="0">
            <a:spAutoFit/>
          </a:bodyPr>
          <a:lstStyle/>
          <a:p>
            <a:r>
              <a:rPr lang="zh-CN" altLang="en-US" sz="2000" b="0" i="0" dirty="0">
                <a:solidFill>
                  <a:srgbClr val="4D4D4D"/>
                </a:solidFill>
                <a:effectLst/>
                <a:latin typeface="-apple-system"/>
              </a:rPr>
              <a:t>         任何基于机器学习的语音处理工具都可以被视为</a:t>
            </a:r>
            <a:r>
              <a:rPr lang="en-US" altLang="zh-CN" sz="2000" b="0" i="0" dirty="0">
                <a:solidFill>
                  <a:srgbClr val="4D4D4D"/>
                </a:solidFill>
                <a:effectLst/>
                <a:latin typeface="-apple-system"/>
              </a:rPr>
              <a:t>VPS</a:t>
            </a:r>
            <a:r>
              <a:rPr lang="zh-CN" altLang="en-US" sz="2000" b="0" i="0" dirty="0">
                <a:solidFill>
                  <a:srgbClr val="4D4D4D"/>
                </a:solidFill>
                <a:effectLst/>
                <a:latin typeface="-apple-system"/>
              </a:rPr>
              <a:t>。在本文中，我们使用该术语来指代</a:t>
            </a:r>
            <a:r>
              <a:rPr lang="zh-CN" altLang="en-US" sz="2000" b="0" i="1" dirty="0">
                <a:solidFill>
                  <a:srgbClr val="4D4D4D"/>
                </a:solidFill>
                <a:effectLst/>
                <a:latin typeface="-apple-system"/>
              </a:rPr>
              <a:t>自动语音识别</a:t>
            </a:r>
            <a:r>
              <a:rPr lang="en-US" altLang="zh-CN" sz="2000" b="0" i="1" dirty="0">
                <a:solidFill>
                  <a:srgbClr val="4D4D4D"/>
                </a:solidFill>
                <a:effectLst/>
                <a:latin typeface="-apple-system"/>
              </a:rPr>
              <a:t>(ASR)</a:t>
            </a:r>
            <a:r>
              <a:rPr lang="zh-CN" altLang="en-US" sz="2000" b="0" i="0" dirty="0">
                <a:solidFill>
                  <a:srgbClr val="4D4D4D"/>
                </a:solidFill>
                <a:effectLst/>
                <a:latin typeface="-apple-system"/>
              </a:rPr>
              <a:t>和</a:t>
            </a:r>
            <a:r>
              <a:rPr lang="zh-CN" altLang="en-US" sz="2000" i="1" dirty="0">
                <a:solidFill>
                  <a:srgbClr val="4D4D4D"/>
                </a:solidFill>
                <a:effectLst/>
                <a:latin typeface="-apple-system"/>
              </a:rPr>
              <a:t>说话人识别模型</a:t>
            </a:r>
            <a:r>
              <a:rPr lang="zh-CN" altLang="en-US" sz="2000" b="0" i="0" dirty="0">
                <a:solidFill>
                  <a:srgbClr val="4D4D4D"/>
                </a:solidFill>
                <a:effectLst/>
                <a:latin typeface="-apple-system"/>
              </a:rPr>
              <a:t>。</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861CDAD-8C65-477E-A27B-C6E3FEA5957B}"/>
              </a:ext>
            </a:extLst>
          </p:cNvPr>
          <p:cNvSpPr txBox="1"/>
          <p:nvPr/>
        </p:nvSpPr>
        <p:spPr>
          <a:xfrm>
            <a:off x="649659" y="2620946"/>
            <a:ext cx="8883514" cy="830997"/>
          </a:xfrm>
          <a:prstGeom prst="rect">
            <a:avLst/>
          </a:prstGeom>
          <a:noFill/>
        </p:spPr>
        <p:txBody>
          <a:bodyPr wrap="square" rtlCol="0">
            <a:spAutoFit/>
          </a:bodyPr>
          <a:lstStyle/>
          <a:p>
            <a:r>
              <a:rPr lang="zh-CN" altLang="en-US" sz="2400" b="1" dirty="0"/>
              <a:t>自动语音识别</a:t>
            </a:r>
            <a:r>
              <a:rPr lang="en-US" altLang="zh-CN" sz="2400" b="1" dirty="0"/>
              <a:t>ASR</a:t>
            </a:r>
            <a:r>
              <a:rPr lang="zh-CN" altLang="en-US" sz="2400" dirty="0"/>
              <a:t>：</a:t>
            </a:r>
            <a:r>
              <a:rPr lang="en-US" altLang="zh-CN" sz="2400" dirty="0"/>
              <a:t>ASR</a:t>
            </a:r>
            <a:r>
              <a:rPr lang="zh-CN" altLang="en-US" sz="2400" dirty="0"/>
              <a:t>将原始人类音频转换为文本。</a:t>
            </a:r>
            <a:r>
              <a:rPr lang="en-US" altLang="zh-CN" sz="2400" dirty="0"/>
              <a:t>ASR</a:t>
            </a:r>
            <a:r>
              <a:rPr lang="zh-CN" altLang="en-US" sz="2400" dirty="0"/>
              <a:t>一般采用预处理、信号处理和模型推断三步来完成转换过程。</a:t>
            </a:r>
          </a:p>
        </p:txBody>
      </p:sp>
      <p:pic>
        <p:nvPicPr>
          <p:cNvPr id="11" name="图片 10">
            <a:extLst>
              <a:ext uri="{FF2B5EF4-FFF2-40B4-BE49-F238E27FC236}">
                <a16:creationId xmlns:a16="http://schemas.microsoft.com/office/drawing/2014/main" id="{6BFF99D7-339E-445F-9BB7-11A92576C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2134" y="1131445"/>
            <a:ext cx="1905000" cy="1905000"/>
          </a:xfrm>
          <a:prstGeom prst="rect">
            <a:avLst/>
          </a:prstGeom>
        </p:spPr>
      </p:pic>
      <p:sp>
        <p:nvSpPr>
          <p:cNvPr id="12" name="文本框 11">
            <a:extLst>
              <a:ext uri="{FF2B5EF4-FFF2-40B4-BE49-F238E27FC236}">
                <a16:creationId xmlns:a16="http://schemas.microsoft.com/office/drawing/2014/main" id="{8A41F6BA-8622-4DA4-AA86-5E1803C6C088}"/>
              </a:ext>
            </a:extLst>
          </p:cNvPr>
          <p:cNvSpPr txBox="1"/>
          <p:nvPr/>
        </p:nvSpPr>
        <p:spPr>
          <a:xfrm>
            <a:off x="10439790" y="1853112"/>
            <a:ext cx="729687" cy="461665"/>
          </a:xfrm>
          <a:prstGeom prst="rect">
            <a:avLst/>
          </a:prstGeom>
          <a:noFill/>
        </p:spPr>
        <p:txBody>
          <a:bodyPr wrap="none" rtlCol="0">
            <a:spAutoFit/>
          </a:bodyPr>
          <a:lstStyle/>
          <a:p>
            <a:r>
              <a:rPr lang="en-US" altLang="zh-CN" sz="2400" b="1" i="1" dirty="0"/>
              <a:t>VPS</a:t>
            </a:r>
            <a:endParaRPr lang="zh-CN" altLang="en-US" sz="2400" b="1" i="1" dirty="0"/>
          </a:p>
        </p:txBody>
      </p:sp>
      <p:sp>
        <p:nvSpPr>
          <p:cNvPr id="14" name="文本框 13">
            <a:extLst>
              <a:ext uri="{FF2B5EF4-FFF2-40B4-BE49-F238E27FC236}">
                <a16:creationId xmlns:a16="http://schemas.microsoft.com/office/drawing/2014/main" id="{7CE7BADB-DE79-465C-A315-7E76649FC122}"/>
              </a:ext>
            </a:extLst>
          </p:cNvPr>
          <p:cNvSpPr txBox="1"/>
          <p:nvPr/>
        </p:nvSpPr>
        <p:spPr>
          <a:xfrm>
            <a:off x="649659" y="3795307"/>
            <a:ext cx="11107475" cy="830997"/>
          </a:xfrm>
          <a:prstGeom prst="rect">
            <a:avLst/>
          </a:prstGeom>
          <a:noFill/>
        </p:spPr>
        <p:txBody>
          <a:bodyPr wrap="square" rtlCol="0">
            <a:spAutoFit/>
          </a:bodyPr>
          <a:lstStyle/>
          <a:p>
            <a:r>
              <a:rPr lang="zh-CN" altLang="en-US" sz="2400" b="1" dirty="0"/>
              <a:t>说话人识别模型</a:t>
            </a:r>
            <a:r>
              <a:rPr lang="zh-CN" altLang="en-US" sz="2400" dirty="0"/>
              <a:t>：说话人识别模型通过比较模型训练的说话人的语言样本来识别录音中的说话人。其内部原理与</a:t>
            </a:r>
            <a:r>
              <a:rPr lang="en-US" altLang="zh-CN" sz="2400" dirty="0"/>
              <a:t>ASR</a:t>
            </a:r>
            <a:r>
              <a:rPr lang="zh-CN" altLang="en-US" sz="2400" dirty="0"/>
              <a:t>自动语音识别相似，多出一个投票方案。</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5D63EF8-3741-4C4E-846F-2915CA7F77ED}"/>
                  </a:ext>
                </a:extLst>
              </p:cNvPr>
              <p:cNvSpPr txBox="1"/>
              <p:nvPr/>
            </p:nvSpPr>
            <p:spPr>
              <a:xfrm>
                <a:off x="561093" y="5128779"/>
                <a:ext cx="108261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FF0000"/>
                    </a:solidFill>
                  </a:rPr>
                  <a:t>攻击原理</a:t>
                </a:r>
                <a:r>
                  <a:rPr lang="zh-CN" altLang="en-US" sz="2400" dirty="0"/>
                  <a:t>：多个源样本在声学特征提取算法（如</a:t>
                </a:r>
                <a14:m>
                  <m:oMath xmlns:m="http://schemas.openxmlformats.org/officeDocument/2006/math">
                    <m:r>
                      <a:rPr lang="en-US" altLang="zh-CN" sz="2400" i="1" dirty="0" smtClean="0">
                        <a:latin typeface="Cambria Math" panose="02040503050406030204" pitchFamily="18" charset="0"/>
                      </a:rPr>
                      <m:t>𝑓𝑓𝑡</m:t>
                    </m:r>
                  </m:oMath>
                </a14:m>
                <a:r>
                  <a:rPr lang="zh-CN" altLang="en-US" sz="2400" dirty="0"/>
                  <a:t>）进行转换时具有相似的特</a:t>
                </a:r>
                <a:r>
                  <a:rPr lang="en-US" altLang="zh-CN" sz="2400" dirty="0"/>
                  <a:t>	       </a:t>
                </a:r>
                <a:r>
                  <a:rPr lang="zh-CN" altLang="en-US" sz="2400" dirty="0"/>
                  <a:t>征向量。</a:t>
                </a:r>
              </a:p>
            </p:txBody>
          </p:sp>
        </mc:Choice>
        <mc:Fallback xmlns="">
          <p:sp>
            <p:nvSpPr>
              <p:cNvPr id="15" name="文本框 14">
                <a:extLst>
                  <a:ext uri="{FF2B5EF4-FFF2-40B4-BE49-F238E27FC236}">
                    <a16:creationId xmlns:a16="http://schemas.microsoft.com/office/drawing/2014/main" id="{A5D63EF8-3741-4C4E-846F-2915CA7F77ED}"/>
                  </a:ext>
                </a:extLst>
              </p:cNvPr>
              <p:cNvSpPr txBox="1">
                <a:spLocks noRot="1" noChangeAspect="1" noMove="1" noResize="1" noEditPoints="1" noAdjustHandles="1" noChangeArrowheads="1" noChangeShapeType="1" noTextEdit="1"/>
              </p:cNvSpPr>
              <p:nvPr/>
            </p:nvSpPr>
            <p:spPr>
              <a:xfrm>
                <a:off x="561093" y="5128779"/>
                <a:ext cx="10826115" cy="830997"/>
              </a:xfrm>
              <a:prstGeom prst="rect">
                <a:avLst/>
              </a:prstGeom>
              <a:blipFill>
                <a:blip r:embed="rId4"/>
                <a:stretch>
                  <a:fillRect l="-845" t="-5109" b="-16058"/>
                </a:stretch>
              </a:blipFill>
            </p:spPr>
            <p:txBody>
              <a:bodyPr/>
              <a:lstStyle/>
              <a:p>
                <a:r>
                  <a:rPr lang="zh-CN" altLang="en-US">
                    <a:noFill/>
                  </a:rPr>
                  <a:t> </a:t>
                </a:r>
              </a:p>
            </p:txBody>
          </p:sp>
        </mc:Fallback>
      </mc:AlternateContent>
      <p:sp>
        <p:nvSpPr>
          <p:cNvPr id="17" name="内容占位符 34">
            <a:extLst>
              <a:ext uri="{FF2B5EF4-FFF2-40B4-BE49-F238E27FC236}">
                <a16:creationId xmlns:a16="http://schemas.microsoft.com/office/drawing/2014/main" id="{57D7CCCE-387D-4B70-B905-1A8520CF6E63}"/>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err="1">
                <a:solidFill>
                  <a:prstClr val="black"/>
                </a:solidFill>
                <a:latin typeface="微软雅黑"/>
                <a:ea typeface="微软雅黑"/>
              </a:rPr>
              <a:t>VPSes</a:t>
            </a:r>
            <a:r>
              <a:rPr lang="en-US" altLang="zh-CN" sz="2400" b="1" dirty="0">
                <a:solidFill>
                  <a:prstClr val="black"/>
                </a:solidFill>
                <a:latin typeface="微软雅黑"/>
                <a:ea typeface="微软雅黑"/>
              </a:rPr>
              <a:t>——</a:t>
            </a:r>
            <a:r>
              <a:rPr lang="zh-CN" altLang="en-US" sz="2400" b="1" dirty="0">
                <a:solidFill>
                  <a:prstClr val="black"/>
                </a:solidFill>
                <a:latin typeface="微软雅黑"/>
                <a:ea typeface="微软雅黑"/>
              </a:rPr>
              <a:t>语音处理系统</a:t>
            </a:r>
            <a:r>
              <a:rPr lang="en-US" altLang="zh-CN" sz="2400" b="1" dirty="0">
                <a:solidFill>
                  <a:prstClr val="black"/>
                </a:solidFill>
                <a:latin typeface="微软雅黑"/>
                <a:ea typeface="微软雅黑"/>
              </a:rPr>
              <a:t>(Voice Processing System)</a:t>
            </a:r>
          </a:p>
        </p:txBody>
      </p:sp>
    </p:spTree>
    <p:extLst>
      <p:ext uri="{BB962C8B-B14F-4D97-AF65-F5344CB8AC3E}">
        <p14:creationId xmlns:p14="http://schemas.microsoft.com/office/powerpoint/2010/main" val="554387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2400" dirty="0">
                <a:solidFill>
                  <a:prstClr val="black"/>
                </a:solidFill>
                <a:latin typeface="微软雅黑" panose="020B0503020204020204" pitchFamily="34" charset="-122"/>
                <a:ea typeface="微软雅黑" panose="020B0503020204020204" pitchFamily="34" charset="-122"/>
              </a:rPr>
              <a:t>音频转录的通用</a:t>
            </a:r>
            <a:r>
              <a:rPr lang="en-US" altLang="zh-CN" sz="2400" dirty="0">
                <a:solidFill>
                  <a:prstClr val="black"/>
                </a:solidFill>
                <a:latin typeface="微软雅黑" panose="020B0503020204020204" pitchFamily="34" charset="-122"/>
                <a:ea typeface="微软雅黑" panose="020B0503020204020204" pitchFamily="34" charset="-122"/>
              </a:rPr>
              <a:t>VPS</a:t>
            </a:r>
            <a:r>
              <a:rPr lang="zh-CN" altLang="en-US" sz="2400" dirty="0">
                <a:solidFill>
                  <a:prstClr val="black"/>
                </a:solidFill>
                <a:latin typeface="微软雅黑" panose="020B0503020204020204" pitchFamily="34" charset="-122"/>
                <a:ea typeface="微软雅黑" panose="020B0503020204020204" pitchFamily="34" charset="-122"/>
              </a:rPr>
              <a:t>工作流</a:t>
            </a:r>
          </a:p>
        </p:txBody>
      </p:sp>
      <p:sp>
        <p:nvSpPr>
          <p:cNvPr id="9" name="文本框 8">
            <a:extLst>
              <a:ext uri="{FF2B5EF4-FFF2-40B4-BE49-F238E27FC236}">
                <a16:creationId xmlns:a16="http://schemas.microsoft.com/office/drawing/2014/main" id="{A3B83D8B-31B6-47C3-A55E-FEF7F9D3658A}"/>
              </a:ext>
            </a:extLst>
          </p:cNvPr>
          <p:cNvSpPr txBox="1"/>
          <p:nvPr/>
        </p:nvSpPr>
        <p:spPr>
          <a:xfrm>
            <a:off x="324984" y="876739"/>
            <a:ext cx="10942682" cy="369332"/>
          </a:xfrm>
          <a:prstGeom prst="rect">
            <a:avLst/>
          </a:prstGeom>
          <a:noFill/>
        </p:spPr>
        <p:txBody>
          <a:bodyPr wrap="square" rtlCol="0">
            <a:spAutoFit/>
          </a:bodyPr>
          <a:lstStyle/>
          <a:p>
            <a:r>
              <a:rPr lang="zh-CN" altLang="en-US" dirty="0"/>
              <a:t>在将音频传递给机器学习模型进行转录之前，通用</a:t>
            </a:r>
            <a:r>
              <a:rPr lang="en-US" altLang="zh-CN" dirty="0"/>
              <a:t>VPS</a:t>
            </a:r>
            <a:r>
              <a:rPr lang="zh-CN" altLang="en-US" dirty="0"/>
              <a:t>工作流对音频进行各种处理如下。</a:t>
            </a:r>
          </a:p>
        </p:txBody>
      </p:sp>
      <p:sp>
        <p:nvSpPr>
          <p:cNvPr id="30" name="矩形 29">
            <a:extLst>
              <a:ext uri="{FF2B5EF4-FFF2-40B4-BE49-F238E27FC236}">
                <a16:creationId xmlns:a16="http://schemas.microsoft.com/office/drawing/2014/main" id="{FEA30FFE-D0A9-402C-B1F1-43AB73B24E6E}"/>
              </a:ext>
            </a:extLst>
          </p:cNvPr>
          <p:cNvSpPr/>
          <p:nvPr/>
        </p:nvSpPr>
        <p:spPr>
          <a:xfrm>
            <a:off x="441016" y="2388890"/>
            <a:ext cx="11309968" cy="3980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id="{BEA29CD4-B2F7-464A-852E-FCB1A584A5E3}"/>
              </a:ext>
            </a:extLst>
          </p:cNvPr>
          <p:cNvPicPr>
            <a:picLocks noChangeAspect="1"/>
          </p:cNvPicPr>
          <p:nvPr/>
        </p:nvPicPr>
        <p:blipFill>
          <a:blip r:embed="rId3"/>
          <a:stretch>
            <a:fillRect/>
          </a:stretch>
        </p:blipFill>
        <p:spPr>
          <a:xfrm>
            <a:off x="1619012" y="2492983"/>
            <a:ext cx="9207062" cy="3574712"/>
          </a:xfrm>
          <a:prstGeom prst="rect">
            <a:avLst/>
          </a:prstGeom>
        </p:spPr>
      </p:pic>
      <p:sp>
        <p:nvSpPr>
          <p:cNvPr id="28" name="矩形: 圆角 27">
            <a:extLst>
              <a:ext uri="{FF2B5EF4-FFF2-40B4-BE49-F238E27FC236}">
                <a16:creationId xmlns:a16="http://schemas.microsoft.com/office/drawing/2014/main" id="{39E7C215-A65B-492D-8C20-07DCF4D09A58}"/>
              </a:ext>
            </a:extLst>
          </p:cNvPr>
          <p:cNvSpPr/>
          <p:nvPr/>
        </p:nvSpPr>
        <p:spPr>
          <a:xfrm>
            <a:off x="1587900" y="1476220"/>
            <a:ext cx="1521076" cy="626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原始音频流</a:t>
            </a:r>
          </a:p>
        </p:txBody>
      </p:sp>
      <p:sp>
        <p:nvSpPr>
          <p:cNvPr id="51" name="矩形: 圆角 50">
            <a:extLst>
              <a:ext uri="{FF2B5EF4-FFF2-40B4-BE49-F238E27FC236}">
                <a16:creationId xmlns:a16="http://schemas.microsoft.com/office/drawing/2014/main" id="{DA3CC8B0-1430-48D6-A93B-F3882F2093DC}"/>
              </a:ext>
            </a:extLst>
          </p:cNvPr>
          <p:cNvSpPr/>
          <p:nvPr/>
        </p:nvSpPr>
        <p:spPr>
          <a:xfrm>
            <a:off x="3858135" y="1476220"/>
            <a:ext cx="1521076" cy="626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预处理</a:t>
            </a:r>
          </a:p>
        </p:txBody>
      </p:sp>
      <p:cxnSp>
        <p:nvCxnSpPr>
          <p:cNvPr id="52" name="直接箭头连接符 51">
            <a:extLst>
              <a:ext uri="{FF2B5EF4-FFF2-40B4-BE49-F238E27FC236}">
                <a16:creationId xmlns:a16="http://schemas.microsoft.com/office/drawing/2014/main" id="{0BCDC5C7-5F22-40E9-8252-CD1C1CE9B6A4}"/>
              </a:ext>
            </a:extLst>
          </p:cNvPr>
          <p:cNvCxnSpPr>
            <a:stCxn id="28" idx="3"/>
            <a:endCxn id="51" idx="1"/>
          </p:cNvCxnSpPr>
          <p:nvPr/>
        </p:nvCxnSpPr>
        <p:spPr>
          <a:xfrm>
            <a:off x="3108976" y="1789408"/>
            <a:ext cx="749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矩形: 圆角 52">
            <a:extLst>
              <a:ext uri="{FF2B5EF4-FFF2-40B4-BE49-F238E27FC236}">
                <a16:creationId xmlns:a16="http://schemas.microsoft.com/office/drawing/2014/main" id="{B655A195-AAA8-4629-A770-40446951F409}"/>
              </a:ext>
            </a:extLst>
          </p:cNvPr>
          <p:cNvSpPr/>
          <p:nvPr/>
        </p:nvSpPr>
        <p:spPr>
          <a:xfrm>
            <a:off x="6128370" y="1470414"/>
            <a:ext cx="1874634" cy="626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信号处理算法</a:t>
            </a:r>
          </a:p>
        </p:txBody>
      </p:sp>
      <p:cxnSp>
        <p:nvCxnSpPr>
          <p:cNvPr id="54" name="直接箭头连接符 53">
            <a:extLst>
              <a:ext uri="{FF2B5EF4-FFF2-40B4-BE49-F238E27FC236}">
                <a16:creationId xmlns:a16="http://schemas.microsoft.com/office/drawing/2014/main" id="{838CE3F6-3914-4A06-B9C2-E07E1A829AAE}"/>
              </a:ext>
            </a:extLst>
          </p:cNvPr>
          <p:cNvCxnSpPr>
            <a:cxnSpLocks/>
            <a:endCxn id="53" idx="1"/>
          </p:cNvCxnSpPr>
          <p:nvPr/>
        </p:nvCxnSpPr>
        <p:spPr>
          <a:xfrm>
            <a:off x="5379211" y="1783602"/>
            <a:ext cx="749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矩形: 圆角 55">
            <a:extLst>
              <a:ext uri="{FF2B5EF4-FFF2-40B4-BE49-F238E27FC236}">
                <a16:creationId xmlns:a16="http://schemas.microsoft.com/office/drawing/2014/main" id="{DC7E23BB-0E0B-49CD-88B0-E7915BD582C5}"/>
              </a:ext>
            </a:extLst>
          </p:cNvPr>
          <p:cNvSpPr/>
          <p:nvPr/>
        </p:nvSpPr>
        <p:spPr>
          <a:xfrm>
            <a:off x="8752163" y="1470414"/>
            <a:ext cx="1874634" cy="6263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模型推断</a:t>
            </a:r>
          </a:p>
        </p:txBody>
      </p:sp>
      <p:cxnSp>
        <p:nvCxnSpPr>
          <p:cNvPr id="57" name="直接箭头连接符 56">
            <a:extLst>
              <a:ext uri="{FF2B5EF4-FFF2-40B4-BE49-F238E27FC236}">
                <a16:creationId xmlns:a16="http://schemas.microsoft.com/office/drawing/2014/main" id="{14B285A5-8266-4A4A-BB72-95D108D3B680}"/>
              </a:ext>
            </a:extLst>
          </p:cNvPr>
          <p:cNvCxnSpPr>
            <a:cxnSpLocks/>
            <a:endCxn id="56" idx="1"/>
          </p:cNvCxnSpPr>
          <p:nvPr/>
        </p:nvCxnSpPr>
        <p:spPr>
          <a:xfrm>
            <a:off x="8003004" y="1783602"/>
            <a:ext cx="749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C62CC35C-CBF7-4E80-A8B6-46944B2FAF41}"/>
              </a:ext>
            </a:extLst>
          </p:cNvPr>
          <p:cNvSpPr/>
          <p:nvPr/>
        </p:nvSpPr>
        <p:spPr>
          <a:xfrm>
            <a:off x="4088943" y="5791200"/>
            <a:ext cx="1835518" cy="3805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F2330C70-4768-4304-8853-F4F88E424DF6}"/>
              </a:ext>
            </a:extLst>
          </p:cNvPr>
          <p:cNvSpPr/>
          <p:nvPr/>
        </p:nvSpPr>
        <p:spPr>
          <a:xfrm>
            <a:off x="8072364" y="5760679"/>
            <a:ext cx="2753710" cy="3805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a:extLst>
              <a:ext uri="{FF2B5EF4-FFF2-40B4-BE49-F238E27FC236}">
                <a16:creationId xmlns:a16="http://schemas.microsoft.com/office/drawing/2014/main" id="{89B14989-EF60-45CD-BFE3-343622256F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40935">
            <a:off x="3822900" y="5684929"/>
            <a:ext cx="532086" cy="532086"/>
          </a:xfrm>
          <a:prstGeom prst="rect">
            <a:avLst/>
          </a:prstGeom>
        </p:spPr>
      </p:pic>
    </p:spTree>
    <p:extLst>
      <p:ext uri="{BB962C8B-B14F-4D97-AF65-F5344CB8AC3E}">
        <p14:creationId xmlns:p14="http://schemas.microsoft.com/office/powerpoint/2010/main" val="7237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8D843465-742A-437A-BC5D-05794056548E}"/>
              </a:ext>
            </a:extLst>
          </p:cNvPr>
          <p:cNvSpPr/>
          <p:nvPr/>
        </p:nvSpPr>
        <p:spPr>
          <a:xfrm>
            <a:off x="559398" y="1151068"/>
            <a:ext cx="3593054" cy="4432151"/>
          </a:xfrm>
          <a:prstGeom prst="roundRect">
            <a:avLst/>
          </a:prstGeom>
          <a:solidFill>
            <a:schemeClr val="bg1">
              <a:lumMod val="9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2400" dirty="0">
                <a:solidFill>
                  <a:prstClr val="black"/>
                </a:solidFill>
                <a:latin typeface="微软雅黑" panose="020B0503020204020204" pitchFamily="34" charset="-122"/>
                <a:ea typeface="微软雅黑" panose="020B0503020204020204" pitchFamily="34" charset="-122"/>
              </a:rPr>
              <a:t>VPS</a:t>
            </a:r>
            <a:r>
              <a:rPr lang="zh-CN" altLang="en-US" sz="2400" dirty="0">
                <a:solidFill>
                  <a:prstClr val="black"/>
                </a:solidFill>
                <a:latin typeface="微软雅黑" panose="020B0503020204020204" pitchFamily="34" charset="-122"/>
                <a:ea typeface="微软雅黑" panose="020B0503020204020204" pitchFamily="34" charset="-122"/>
              </a:rPr>
              <a:t>音频处理工作流</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预处理</a:t>
            </a:r>
          </a:p>
        </p:txBody>
      </p:sp>
      <p:sp>
        <p:nvSpPr>
          <p:cNvPr id="30" name="矩形 29">
            <a:extLst>
              <a:ext uri="{FF2B5EF4-FFF2-40B4-BE49-F238E27FC236}">
                <a16:creationId xmlns:a16="http://schemas.microsoft.com/office/drawing/2014/main" id="{FEA30FFE-D0A9-402C-B1F1-43AB73B24E6E}"/>
              </a:ext>
            </a:extLst>
          </p:cNvPr>
          <p:cNvSpPr/>
          <p:nvPr/>
        </p:nvSpPr>
        <p:spPr>
          <a:xfrm>
            <a:off x="356514" y="981642"/>
            <a:ext cx="11246907" cy="48831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DA3CC8B0-1430-48D6-A93B-F3882F2093DC}"/>
              </a:ext>
            </a:extLst>
          </p:cNvPr>
          <p:cNvSpPr/>
          <p:nvPr/>
        </p:nvSpPr>
        <p:spPr>
          <a:xfrm>
            <a:off x="980385" y="1691475"/>
            <a:ext cx="2786231" cy="511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预处理</a:t>
            </a:r>
          </a:p>
        </p:txBody>
      </p:sp>
      <p:sp>
        <p:nvSpPr>
          <p:cNvPr id="2" name="矩形: 圆角 1">
            <a:extLst>
              <a:ext uri="{FF2B5EF4-FFF2-40B4-BE49-F238E27FC236}">
                <a16:creationId xmlns:a16="http://schemas.microsoft.com/office/drawing/2014/main" id="{6008B009-719D-4AEB-B4B6-EE9FF5566212}"/>
              </a:ext>
            </a:extLst>
          </p:cNvPr>
          <p:cNvSpPr/>
          <p:nvPr/>
        </p:nvSpPr>
        <p:spPr>
          <a:xfrm>
            <a:off x="980385" y="2872103"/>
            <a:ext cx="2786231" cy="7853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低通滤波器</a:t>
            </a:r>
          </a:p>
        </p:txBody>
      </p:sp>
      <p:sp>
        <p:nvSpPr>
          <p:cNvPr id="16" name="矩形: 圆角 15">
            <a:extLst>
              <a:ext uri="{FF2B5EF4-FFF2-40B4-BE49-F238E27FC236}">
                <a16:creationId xmlns:a16="http://schemas.microsoft.com/office/drawing/2014/main" id="{8CA1401F-1B73-4857-8D77-C7BA350A05B5}"/>
              </a:ext>
            </a:extLst>
          </p:cNvPr>
          <p:cNvSpPr/>
          <p:nvPr/>
        </p:nvSpPr>
        <p:spPr>
          <a:xfrm>
            <a:off x="980385" y="4114189"/>
            <a:ext cx="2786231" cy="7853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背景噪声去除</a:t>
            </a:r>
          </a:p>
        </p:txBody>
      </p:sp>
      <p:cxnSp>
        <p:nvCxnSpPr>
          <p:cNvPr id="6" name="直接箭头连接符 5">
            <a:extLst>
              <a:ext uri="{FF2B5EF4-FFF2-40B4-BE49-F238E27FC236}">
                <a16:creationId xmlns:a16="http://schemas.microsoft.com/office/drawing/2014/main" id="{09ABF5A2-C6B4-4609-A719-79D2835D712C}"/>
              </a:ext>
            </a:extLst>
          </p:cNvPr>
          <p:cNvCxnSpPr>
            <a:stCxn id="2" idx="2"/>
            <a:endCxn id="16" idx="0"/>
          </p:cNvCxnSpPr>
          <p:nvPr/>
        </p:nvCxnSpPr>
        <p:spPr>
          <a:xfrm>
            <a:off x="2373501" y="3657412"/>
            <a:ext cx="0" cy="45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5278AE0-5770-40E6-8526-9936B4D29599}"/>
              </a:ext>
            </a:extLst>
          </p:cNvPr>
          <p:cNvSpPr txBox="1"/>
          <p:nvPr/>
        </p:nvSpPr>
        <p:spPr>
          <a:xfrm>
            <a:off x="4463478" y="1800035"/>
            <a:ext cx="7020910" cy="646331"/>
          </a:xfrm>
          <a:prstGeom prst="rect">
            <a:avLst/>
          </a:prstGeom>
          <a:noFill/>
        </p:spPr>
        <p:txBody>
          <a:bodyPr wrap="square" rtlCol="0">
            <a:spAutoFit/>
          </a:bodyPr>
          <a:lstStyle/>
          <a:p>
            <a:r>
              <a:rPr lang="zh-CN" altLang="en-US" dirty="0"/>
              <a:t>        预处理阶段，涉及对原始音频应用</a:t>
            </a:r>
            <a:r>
              <a:rPr lang="zh-CN" altLang="en-US" dirty="0">
                <a:solidFill>
                  <a:srgbClr val="FF0000"/>
                </a:solidFill>
              </a:rPr>
              <a:t>滤波器</a:t>
            </a:r>
            <a:r>
              <a:rPr lang="zh-CN" altLang="en-US" dirty="0"/>
              <a:t>，来去除背景噪声和人类音频范围之外的任何频率。</a:t>
            </a:r>
          </a:p>
        </p:txBody>
      </p:sp>
      <p:sp>
        <p:nvSpPr>
          <p:cNvPr id="11" name="云形 10">
            <a:extLst>
              <a:ext uri="{FF2B5EF4-FFF2-40B4-BE49-F238E27FC236}">
                <a16:creationId xmlns:a16="http://schemas.microsoft.com/office/drawing/2014/main" id="{ED3E5E96-A963-4C8A-9F2D-E7A2D032D9E7}"/>
              </a:ext>
            </a:extLst>
          </p:cNvPr>
          <p:cNvSpPr/>
          <p:nvPr/>
        </p:nvSpPr>
        <p:spPr>
          <a:xfrm>
            <a:off x="6096000" y="3394284"/>
            <a:ext cx="4013115" cy="16683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将“超出人声范围的频率”从原音频中去除</a:t>
            </a:r>
          </a:p>
        </p:txBody>
      </p:sp>
      <p:cxnSp>
        <p:nvCxnSpPr>
          <p:cNvPr id="14" name="连接符: 曲线 13">
            <a:extLst>
              <a:ext uri="{FF2B5EF4-FFF2-40B4-BE49-F238E27FC236}">
                <a16:creationId xmlns:a16="http://schemas.microsoft.com/office/drawing/2014/main" id="{B7DE8FDB-BB17-46DB-AAB3-3AE6208F46F4}"/>
              </a:ext>
            </a:extLst>
          </p:cNvPr>
          <p:cNvCxnSpPr>
            <a:cxnSpLocks/>
            <a:endCxn id="11" idx="2"/>
          </p:cNvCxnSpPr>
          <p:nvPr/>
        </p:nvCxnSpPr>
        <p:spPr>
          <a:xfrm>
            <a:off x="3733248" y="3001630"/>
            <a:ext cx="2375200" cy="122683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855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8D843465-742A-437A-BC5D-05794056548E}"/>
              </a:ext>
            </a:extLst>
          </p:cNvPr>
          <p:cNvSpPr/>
          <p:nvPr/>
        </p:nvSpPr>
        <p:spPr>
          <a:xfrm>
            <a:off x="693006" y="1032355"/>
            <a:ext cx="3593054" cy="5144629"/>
          </a:xfrm>
          <a:prstGeom prst="roundRect">
            <a:avLst/>
          </a:prstGeom>
          <a:solidFill>
            <a:schemeClr val="bg1">
              <a:lumMod val="9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p>
        </p:txBody>
      </p:sp>
      <p:sp>
        <p:nvSpPr>
          <p:cNvPr id="37" name="内容占位符 34">
            <a:extLst>
              <a:ext uri="{FF2B5EF4-FFF2-40B4-BE49-F238E27FC236}">
                <a16:creationId xmlns:a16="http://schemas.microsoft.com/office/drawing/2014/main" id="{FA461DF2-2AB3-4FDD-BB95-AF226534B12E}"/>
              </a:ext>
            </a:extLst>
          </p:cNvPr>
          <p:cNvSpPr txBox="1">
            <a:spLocks/>
          </p:cNvSpPr>
          <p:nvPr/>
        </p:nvSpPr>
        <p:spPr>
          <a:xfrm>
            <a:off x="980386" y="172656"/>
            <a:ext cx="11099112" cy="399176"/>
          </a:xfrm>
          <a:prstGeom prst="rect">
            <a:avLst/>
          </a:prstGeom>
        </p:spPr>
        <p:txBody>
          <a:bodyPr lIns="0" tIns="0" rIns="0" bIns="0">
            <a:noAutofit/>
          </a:bodyPr>
          <a:lstStyle>
            <a:lvl1pPr marL="0" indent="0" algn="l" defTabSz="914400" rtl="0" eaLnBrk="1" latinLnBrk="0" hangingPunct="1">
              <a:lnSpc>
                <a:spcPct val="100000"/>
              </a:lnSpc>
              <a:spcBef>
                <a:spcPts val="0"/>
              </a:spcBef>
              <a:buFont typeface="Arial" panose="020B0604020202020204" pitchFamily="34" charset="0"/>
              <a:buNone/>
              <a:defRPr sz="2800" b="1" kern="1200">
                <a:solidFill>
                  <a:schemeClr val="tx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2400" dirty="0">
                <a:solidFill>
                  <a:prstClr val="black"/>
                </a:solidFill>
                <a:latin typeface="微软雅黑" panose="020B0503020204020204" pitchFamily="34" charset="-122"/>
                <a:ea typeface="微软雅黑" panose="020B0503020204020204" pitchFamily="34" charset="-122"/>
              </a:rPr>
              <a:t>VPS</a:t>
            </a:r>
            <a:r>
              <a:rPr lang="zh-CN" altLang="en-US" sz="2400" dirty="0">
                <a:solidFill>
                  <a:prstClr val="black"/>
                </a:solidFill>
                <a:latin typeface="微软雅黑" panose="020B0503020204020204" pitchFamily="34" charset="-122"/>
                <a:ea typeface="微软雅黑" panose="020B0503020204020204" pitchFamily="34" charset="-122"/>
              </a:rPr>
              <a:t>音频处理工作流</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信号处理算法</a:t>
            </a:r>
          </a:p>
        </p:txBody>
      </p:sp>
      <p:sp>
        <p:nvSpPr>
          <p:cNvPr id="30" name="矩形 29">
            <a:extLst>
              <a:ext uri="{FF2B5EF4-FFF2-40B4-BE49-F238E27FC236}">
                <a16:creationId xmlns:a16="http://schemas.microsoft.com/office/drawing/2014/main" id="{FEA30FFE-D0A9-402C-B1F1-43AB73B24E6E}"/>
              </a:ext>
            </a:extLst>
          </p:cNvPr>
          <p:cNvSpPr/>
          <p:nvPr/>
        </p:nvSpPr>
        <p:spPr>
          <a:xfrm>
            <a:off x="472546" y="876538"/>
            <a:ext cx="11246907" cy="54401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DA3CC8B0-1430-48D6-A93B-F3882F2093DC}"/>
              </a:ext>
            </a:extLst>
          </p:cNvPr>
          <p:cNvSpPr/>
          <p:nvPr/>
        </p:nvSpPr>
        <p:spPr>
          <a:xfrm>
            <a:off x="1096418" y="1263205"/>
            <a:ext cx="2786231" cy="5111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信号处理算法</a:t>
            </a:r>
          </a:p>
        </p:txBody>
      </p:sp>
      <p:sp>
        <p:nvSpPr>
          <p:cNvPr id="2" name="矩形: 圆角 1">
            <a:extLst>
              <a:ext uri="{FF2B5EF4-FFF2-40B4-BE49-F238E27FC236}">
                <a16:creationId xmlns:a16="http://schemas.microsoft.com/office/drawing/2014/main" id="{6008B009-719D-4AEB-B4B6-EE9FF5566212}"/>
              </a:ext>
            </a:extLst>
          </p:cNvPr>
          <p:cNvSpPr/>
          <p:nvPr/>
        </p:nvSpPr>
        <p:spPr>
          <a:xfrm>
            <a:off x="1078842" y="2028682"/>
            <a:ext cx="2786231" cy="3781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FFT</a:t>
            </a:r>
            <a:endParaRPr lang="zh-CN" altLang="en-US" b="1" dirty="0">
              <a:solidFill>
                <a:srgbClr val="FF0000"/>
              </a:solidFill>
            </a:endParaRPr>
          </a:p>
        </p:txBody>
      </p:sp>
      <p:sp>
        <p:nvSpPr>
          <p:cNvPr id="16" name="矩形: 圆角 15">
            <a:extLst>
              <a:ext uri="{FF2B5EF4-FFF2-40B4-BE49-F238E27FC236}">
                <a16:creationId xmlns:a16="http://schemas.microsoft.com/office/drawing/2014/main" id="{8CA1401F-1B73-4857-8D77-C7BA350A05B5}"/>
              </a:ext>
            </a:extLst>
          </p:cNvPr>
          <p:cNvSpPr/>
          <p:nvPr/>
        </p:nvSpPr>
        <p:spPr>
          <a:xfrm>
            <a:off x="1078842" y="2627583"/>
            <a:ext cx="2786231" cy="3781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Magnitude</a:t>
            </a:r>
            <a:endParaRPr lang="zh-CN" altLang="en-US" b="1" dirty="0">
              <a:solidFill>
                <a:srgbClr val="FF0000"/>
              </a:solidFill>
            </a:endParaRPr>
          </a:p>
        </p:txBody>
      </p:sp>
      <p:cxnSp>
        <p:nvCxnSpPr>
          <p:cNvPr id="6" name="直接箭头连接符 5">
            <a:extLst>
              <a:ext uri="{FF2B5EF4-FFF2-40B4-BE49-F238E27FC236}">
                <a16:creationId xmlns:a16="http://schemas.microsoft.com/office/drawing/2014/main" id="{09ABF5A2-C6B4-4609-A719-79D2835D712C}"/>
              </a:ext>
            </a:extLst>
          </p:cNvPr>
          <p:cNvCxnSpPr>
            <a:cxnSpLocks/>
            <a:stCxn id="2" idx="2"/>
            <a:endCxn id="16" idx="0"/>
          </p:cNvCxnSpPr>
          <p:nvPr/>
        </p:nvCxnSpPr>
        <p:spPr>
          <a:xfrm>
            <a:off x="2471958" y="2406866"/>
            <a:ext cx="0" cy="22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B9124040-4161-4C6C-B2FA-28A406414494}"/>
              </a:ext>
            </a:extLst>
          </p:cNvPr>
          <p:cNvSpPr/>
          <p:nvPr/>
        </p:nvSpPr>
        <p:spPr>
          <a:xfrm>
            <a:off x="1078842" y="3226485"/>
            <a:ext cx="2786231" cy="3781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Mel Filtering</a:t>
            </a:r>
            <a:endParaRPr lang="zh-CN" altLang="en-US" dirty="0">
              <a:solidFill>
                <a:schemeClr val="tx1"/>
              </a:solidFill>
            </a:endParaRPr>
          </a:p>
        </p:txBody>
      </p:sp>
      <p:cxnSp>
        <p:nvCxnSpPr>
          <p:cNvPr id="17" name="直接箭头连接符 16">
            <a:extLst>
              <a:ext uri="{FF2B5EF4-FFF2-40B4-BE49-F238E27FC236}">
                <a16:creationId xmlns:a16="http://schemas.microsoft.com/office/drawing/2014/main" id="{9113823F-F747-4342-95AF-DB7909265CDE}"/>
              </a:ext>
            </a:extLst>
          </p:cNvPr>
          <p:cNvCxnSpPr>
            <a:cxnSpLocks/>
            <a:endCxn id="15" idx="0"/>
          </p:cNvCxnSpPr>
          <p:nvPr/>
        </p:nvCxnSpPr>
        <p:spPr>
          <a:xfrm>
            <a:off x="2471958" y="3005768"/>
            <a:ext cx="0" cy="22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EB24EA70-6D4C-4725-A001-74F877FA7A45}"/>
              </a:ext>
            </a:extLst>
          </p:cNvPr>
          <p:cNvSpPr/>
          <p:nvPr/>
        </p:nvSpPr>
        <p:spPr>
          <a:xfrm>
            <a:off x="1078842" y="3825387"/>
            <a:ext cx="2786231" cy="3781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Log of Powers</a:t>
            </a:r>
            <a:endParaRPr lang="zh-CN" altLang="en-US" dirty="0">
              <a:solidFill>
                <a:schemeClr val="tx1"/>
              </a:solidFill>
            </a:endParaRPr>
          </a:p>
        </p:txBody>
      </p:sp>
      <p:cxnSp>
        <p:nvCxnSpPr>
          <p:cNvPr id="19" name="直接箭头连接符 18">
            <a:extLst>
              <a:ext uri="{FF2B5EF4-FFF2-40B4-BE49-F238E27FC236}">
                <a16:creationId xmlns:a16="http://schemas.microsoft.com/office/drawing/2014/main" id="{B2089EF8-69D4-4608-A78B-D68844040B09}"/>
              </a:ext>
            </a:extLst>
          </p:cNvPr>
          <p:cNvCxnSpPr>
            <a:cxnSpLocks/>
            <a:endCxn id="18" idx="0"/>
          </p:cNvCxnSpPr>
          <p:nvPr/>
        </p:nvCxnSpPr>
        <p:spPr>
          <a:xfrm>
            <a:off x="2471958" y="3604670"/>
            <a:ext cx="0" cy="22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BDE91BF2-73CB-4141-98EE-617BA5CE56E0}"/>
              </a:ext>
            </a:extLst>
          </p:cNvPr>
          <p:cNvSpPr/>
          <p:nvPr/>
        </p:nvSpPr>
        <p:spPr>
          <a:xfrm>
            <a:off x="1078842" y="4424289"/>
            <a:ext cx="2786231" cy="3781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DCT</a:t>
            </a:r>
            <a:endParaRPr lang="zh-CN" altLang="en-US" dirty="0">
              <a:solidFill>
                <a:schemeClr val="tx1"/>
              </a:solidFill>
            </a:endParaRPr>
          </a:p>
        </p:txBody>
      </p:sp>
      <p:cxnSp>
        <p:nvCxnSpPr>
          <p:cNvPr id="21" name="直接箭头连接符 20">
            <a:extLst>
              <a:ext uri="{FF2B5EF4-FFF2-40B4-BE49-F238E27FC236}">
                <a16:creationId xmlns:a16="http://schemas.microsoft.com/office/drawing/2014/main" id="{2BE05708-02B2-468D-A01F-0891A1A5C465}"/>
              </a:ext>
            </a:extLst>
          </p:cNvPr>
          <p:cNvCxnSpPr>
            <a:cxnSpLocks/>
            <a:endCxn id="20" idx="0"/>
          </p:cNvCxnSpPr>
          <p:nvPr/>
        </p:nvCxnSpPr>
        <p:spPr>
          <a:xfrm>
            <a:off x="2471958" y="4203572"/>
            <a:ext cx="0" cy="22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1AD5C09E-7772-4FB7-A77B-59BAA244B165}"/>
              </a:ext>
            </a:extLst>
          </p:cNvPr>
          <p:cNvSpPr/>
          <p:nvPr/>
        </p:nvSpPr>
        <p:spPr>
          <a:xfrm>
            <a:off x="1767764" y="5200927"/>
            <a:ext cx="357352" cy="378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919EEBE5-F0D7-4277-8BE3-91732C556C0A}"/>
              </a:ext>
            </a:extLst>
          </p:cNvPr>
          <p:cNvSpPr/>
          <p:nvPr/>
        </p:nvSpPr>
        <p:spPr>
          <a:xfrm>
            <a:off x="2114606" y="5200927"/>
            <a:ext cx="357352" cy="378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165388B-F3C6-4D18-8241-256AC2575D6B}"/>
              </a:ext>
            </a:extLst>
          </p:cNvPr>
          <p:cNvSpPr/>
          <p:nvPr/>
        </p:nvSpPr>
        <p:spPr>
          <a:xfrm>
            <a:off x="2471958" y="5203182"/>
            <a:ext cx="357352" cy="378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DD1DEEF-AC46-42EC-B882-2F8B8156529C}"/>
              </a:ext>
            </a:extLst>
          </p:cNvPr>
          <p:cNvSpPr/>
          <p:nvPr/>
        </p:nvSpPr>
        <p:spPr>
          <a:xfrm>
            <a:off x="2818800" y="5203182"/>
            <a:ext cx="357352" cy="378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D4B35CFC-1667-429C-AC24-B6D07A59EB89}"/>
              </a:ext>
            </a:extLst>
          </p:cNvPr>
          <p:cNvCxnSpPr>
            <a:stCxn id="20" idx="2"/>
          </p:cNvCxnSpPr>
          <p:nvPr/>
        </p:nvCxnSpPr>
        <p:spPr>
          <a:xfrm>
            <a:off x="2471958" y="4802474"/>
            <a:ext cx="0" cy="39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91A1871-5039-45A6-B3C1-3B56DDE6FB0E}"/>
              </a:ext>
            </a:extLst>
          </p:cNvPr>
          <p:cNvSpPr txBox="1"/>
          <p:nvPr/>
        </p:nvSpPr>
        <p:spPr>
          <a:xfrm>
            <a:off x="1695800" y="5238385"/>
            <a:ext cx="2466771" cy="307777"/>
          </a:xfrm>
          <a:prstGeom prst="rect">
            <a:avLst/>
          </a:prstGeom>
          <a:noFill/>
        </p:spPr>
        <p:txBody>
          <a:bodyPr wrap="square" rtlCol="0">
            <a:spAutoFit/>
          </a:bodyPr>
          <a:lstStyle/>
          <a:p>
            <a:r>
              <a:rPr lang="en-US" altLang="zh-CN" sz="1400" dirty="0"/>
              <a:t>-41   35   27    12</a:t>
            </a:r>
            <a:endParaRPr lang="zh-CN" altLang="en-US" sz="1400" dirty="0"/>
          </a:p>
        </p:txBody>
      </p:sp>
      <p:sp>
        <p:nvSpPr>
          <p:cNvPr id="29" name="文本框 28">
            <a:extLst>
              <a:ext uri="{FF2B5EF4-FFF2-40B4-BE49-F238E27FC236}">
                <a16:creationId xmlns:a16="http://schemas.microsoft.com/office/drawing/2014/main" id="{8BF5B80E-8BDD-41B0-AC76-5071D5A00AFF}"/>
              </a:ext>
            </a:extLst>
          </p:cNvPr>
          <p:cNvSpPr txBox="1"/>
          <p:nvPr/>
        </p:nvSpPr>
        <p:spPr>
          <a:xfrm>
            <a:off x="2008740" y="5707246"/>
            <a:ext cx="920445" cy="307777"/>
          </a:xfrm>
          <a:prstGeom prst="rect">
            <a:avLst/>
          </a:prstGeom>
          <a:noFill/>
        </p:spPr>
        <p:txBody>
          <a:bodyPr wrap="none" rtlCol="0">
            <a:spAutoFit/>
          </a:bodyPr>
          <a:lstStyle/>
          <a:p>
            <a:r>
              <a:rPr lang="en-US" altLang="zh-CN" sz="1400" dirty="0"/>
              <a:t>DCT</a:t>
            </a:r>
            <a:r>
              <a:rPr lang="zh-CN" altLang="en-US" sz="1400" dirty="0"/>
              <a:t> 系数</a:t>
            </a:r>
            <a:endParaRPr lang="en-US" altLang="zh-CN" sz="1400" dirty="0"/>
          </a:p>
        </p:txBody>
      </p:sp>
      <p:sp>
        <p:nvSpPr>
          <p:cNvPr id="31" name="文本框 30">
            <a:extLst>
              <a:ext uri="{FF2B5EF4-FFF2-40B4-BE49-F238E27FC236}">
                <a16:creationId xmlns:a16="http://schemas.microsoft.com/office/drawing/2014/main" id="{7CB01326-2EDD-4648-B2B6-0A9EBAC6154F}"/>
              </a:ext>
            </a:extLst>
          </p:cNvPr>
          <p:cNvSpPr txBox="1"/>
          <p:nvPr/>
        </p:nvSpPr>
        <p:spPr>
          <a:xfrm>
            <a:off x="4671896" y="1156137"/>
            <a:ext cx="6868881" cy="646331"/>
          </a:xfrm>
          <a:prstGeom prst="rect">
            <a:avLst/>
          </a:prstGeom>
          <a:noFill/>
        </p:spPr>
        <p:txBody>
          <a:bodyPr wrap="square" rtlCol="0">
            <a:spAutoFit/>
          </a:bodyPr>
          <a:lstStyle/>
          <a:p>
            <a:r>
              <a:rPr lang="zh-CN" altLang="en-US" dirty="0"/>
              <a:t>       大多数</a:t>
            </a:r>
            <a:r>
              <a:rPr lang="en-US" altLang="zh-CN" dirty="0"/>
              <a:t>ASRs</a:t>
            </a:r>
            <a:r>
              <a:rPr lang="zh-CN" altLang="en-US" dirty="0"/>
              <a:t>采用梅尔频率倒频谱系数（</a:t>
            </a:r>
            <a:r>
              <a:rPr lang="en-US" altLang="zh-CN" dirty="0"/>
              <a:t>MFCC</a:t>
            </a:r>
            <a:r>
              <a:rPr lang="zh-CN" altLang="en-US" dirty="0"/>
              <a:t>）算法进行特征提取，它能像人耳一样推断重要特征，共分为以下几个主要步骤。</a:t>
            </a:r>
          </a:p>
        </p:txBody>
      </p:sp>
      <p:sp>
        <p:nvSpPr>
          <p:cNvPr id="32" name="矩形: 剪去单角 31">
            <a:extLst>
              <a:ext uri="{FF2B5EF4-FFF2-40B4-BE49-F238E27FC236}">
                <a16:creationId xmlns:a16="http://schemas.microsoft.com/office/drawing/2014/main" id="{FD2C7AAC-0F83-4CF2-806F-8C156EADEFE1}"/>
              </a:ext>
            </a:extLst>
          </p:cNvPr>
          <p:cNvSpPr/>
          <p:nvPr/>
        </p:nvSpPr>
        <p:spPr>
          <a:xfrm>
            <a:off x="4793134" y="2028682"/>
            <a:ext cx="5023945" cy="37818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FFT</a:t>
            </a:r>
            <a:r>
              <a:rPr lang="zh-CN" altLang="en-US" dirty="0"/>
              <a:t>（快速傅里叶变换）</a:t>
            </a:r>
            <a:r>
              <a:rPr lang="en-US" altLang="zh-CN" dirty="0"/>
              <a:t> and Magnitude</a:t>
            </a:r>
            <a:r>
              <a:rPr lang="zh-CN" altLang="en-US" dirty="0"/>
              <a:t>（幅度）</a:t>
            </a:r>
          </a:p>
        </p:txBody>
      </p:sp>
      <p:sp>
        <p:nvSpPr>
          <p:cNvPr id="33" name="文本框 32">
            <a:extLst>
              <a:ext uri="{FF2B5EF4-FFF2-40B4-BE49-F238E27FC236}">
                <a16:creationId xmlns:a16="http://schemas.microsoft.com/office/drawing/2014/main" id="{9D9E1C91-86BA-4E4A-8DDD-309058CF8E0C}"/>
              </a:ext>
            </a:extLst>
          </p:cNvPr>
          <p:cNvSpPr txBox="1"/>
          <p:nvPr/>
        </p:nvSpPr>
        <p:spPr>
          <a:xfrm>
            <a:off x="4946045" y="2583662"/>
            <a:ext cx="6383921" cy="923330"/>
          </a:xfrm>
          <a:prstGeom prst="rect">
            <a:avLst/>
          </a:prstGeom>
          <a:noFill/>
        </p:spPr>
        <p:txBody>
          <a:bodyPr wrap="square" rtlCol="0">
            <a:spAutoFit/>
          </a:bodyPr>
          <a:lstStyle/>
          <a:p>
            <a:pPr indent="457200"/>
            <a:r>
              <a:rPr lang="zh-CN" altLang="zh-CN" sz="1800" dirty="0">
                <a:effectLst/>
                <a:latin typeface="Times New Roman" panose="02020603050405020304" pitchFamily="18" charset="0"/>
                <a:ea typeface="黑体" panose="02010609060101010101" pitchFamily="49" charset="-122"/>
                <a:cs typeface="Times New Roman" panose="02020603050405020304" pitchFamily="18" charset="0"/>
              </a:rPr>
              <a:t>对于每个窗口，取一个</a:t>
            </a:r>
            <a:r>
              <a:rPr lang="en-US" altLang="zh-CN" sz="1800" dirty="0">
                <a:effectLst/>
                <a:latin typeface="Times New Roman" panose="02020603050405020304" pitchFamily="18" charset="0"/>
                <a:ea typeface="黑体" panose="02010609060101010101" pitchFamily="49" charset="-122"/>
              </a:rPr>
              <a:t>FFT</a:t>
            </a:r>
            <a:r>
              <a:rPr lang="zh-CN" altLang="zh-CN" sz="1800" dirty="0">
                <a:effectLst/>
                <a:latin typeface="Times New Roman" panose="02020603050405020304" pitchFamily="18" charset="0"/>
                <a:ea typeface="黑体" panose="02010609060101010101" pitchFamily="49" charset="-122"/>
                <a:cs typeface="Times New Roman" panose="02020603050405020304" pitchFamily="18" charset="0"/>
              </a:rPr>
              <a:t>和它的幅度，生成音频的频域表示称为</a:t>
            </a:r>
            <a:r>
              <a:rPr lang="zh-CN" altLang="zh-CN" sz="1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幅度谱</a:t>
            </a:r>
            <a:r>
              <a:rPr lang="zh-CN" altLang="zh-CN" sz="1800" dirty="0">
                <a:effectLst/>
                <a:latin typeface="Times New Roman" panose="02020603050405020304" pitchFamily="18" charset="0"/>
                <a:ea typeface="黑体" panose="02010609060101010101" pitchFamily="49" charset="-122"/>
                <a:cs typeface="Times New Roman" panose="02020603050405020304" pitchFamily="18" charset="0"/>
              </a:rPr>
              <a:t>。幅值谱详细描述了</a:t>
            </a:r>
            <a:r>
              <a:rPr lang="zh-CN" altLang="zh-CN" sz="1800" b="1" dirty="0">
                <a:solidFill>
                  <a:schemeClr val="accent1"/>
                </a:solidFill>
                <a:effectLst/>
                <a:latin typeface="Times New Roman" panose="02020603050405020304" pitchFamily="18" charset="0"/>
                <a:ea typeface="黑体" panose="02010609060101010101" pitchFamily="49" charset="-122"/>
                <a:cs typeface="Times New Roman" panose="02020603050405020304" pitchFamily="18" charset="0"/>
              </a:rPr>
              <a:t>构成信号的每个频率和相应的强度</a:t>
            </a:r>
            <a:r>
              <a:rPr lang="zh-CN" altLang="zh-CN" sz="18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pic>
        <p:nvPicPr>
          <p:cNvPr id="38" name="图片 37">
            <a:extLst>
              <a:ext uri="{FF2B5EF4-FFF2-40B4-BE49-F238E27FC236}">
                <a16:creationId xmlns:a16="http://schemas.microsoft.com/office/drawing/2014/main" id="{ABBF449D-A2BD-4673-A064-CFD001C74B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2923" y="3538526"/>
            <a:ext cx="5490935" cy="2669593"/>
          </a:xfrm>
          <a:prstGeom prst="rect">
            <a:avLst/>
          </a:prstGeom>
        </p:spPr>
      </p:pic>
      <p:sp>
        <p:nvSpPr>
          <p:cNvPr id="39" name="文本框 38">
            <a:extLst>
              <a:ext uri="{FF2B5EF4-FFF2-40B4-BE49-F238E27FC236}">
                <a16:creationId xmlns:a16="http://schemas.microsoft.com/office/drawing/2014/main" id="{505C3A3F-2C8F-4DB7-A0FF-FDB0DC746683}"/>
              </a:ext>
            </a:extLst>
          </p:cNvPr>
          <p:cNvSpPr txBox="1"/>
          <p:nvPr/>
        </p:nvSpPr>
        <p:spPr>
          <a:xfrm>
            <a:off x="9921830" y="5875826"/>
            <a:ext cx="1367440" cy="369332"/>
          </a:xfrm>
          <a:prstGeom prst="rect">
            <a:avLst/>
          </a:prstGeom>
          <a:noFill/>
        </p:spPr>
        <p:txBody>
          <a:bodyPr wrap="square" rtlCol="0">
            <a:spAutoFit/>
          </a:bodyPr>
          <a:lstStyle/>
          <a:p>
            <a:r>
              <a:rPr lang="zh-CN" altLang="en-US" dirty="0"/>
              <a:t>傅里叶变换</a:t>
            </a:r>
          </a:p>
        </p:txBody>
      </p:sp>
    </p:spTree>
    <p:extLst>
      <p:ext uri="{BB962C8B-B14F-4D97-AF65-F5344CB8AC3E}">
        <p14:creationId xmlns:p14="http://schemas.microsoft.com/office/powerpoint/2010/main" val="2282545041"/>
      </p:ext>
    </p:extLst>
  </p:cSld>
  <p:clrMapOvr>
    <a:masterClrMapping/>
  </p:clrMapOvr>
</p:sld>
</file>

<file path=ppt/theme/theme1.xml><?xml version="1.0" encoding="utf-8"?>
<a:theme xmlns:a="http://schemas.openxmlformats.org/drawingml/2006/main" name="1_Office 主题​​">
  <a:themeElements>
    <a:clrScheme name="自定义 2">
      <a:dk1>
        <a:sysClr val="windowText" lastClr="000000"/>
      </a:dk1>
      <a:lt1>
        <a:sysClr val="window" lastClr="FFFFFF"/>
      </a:lt1>
      <a:dk2>
        <a:srgbClr val="44546A"/>
      </a:dk2>
      <a:lt2>
        <a:srgbClr val="E7E6E6"/>
      </a:lt2>
      <a:accent1>
        <a:srgbClr val="002060"/>
      </a:accent1>
      <a:accent2>
        <a:srgbClr val="002060"/>
      </a:accent2>
      <a:accent3>
        <a:srgbClr val="002060"/>
      </a:accent3>
      <a:accent4>
        <a:srgbClr val="C00000"/>
      </a:accent4>
      <a:accent5>
        <a:srgbClr val="C00000"/>
      </a:accent5>
      <a:accent6>
        <a:srgbClr val="C00000"/>
      </a:accent6>
      <a:hlink>
        <a:srgbClr val="C00000"/>
      </a:hlink>
      <a:folHlink>
        <a:srgbClr val="C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TotalTime>
  <Words>3953</Words>
  <Application>Microsoft Office PowerPoint</Application>
  <PresentationFormat>宽屏</PresentationFormat>
  <Paragraphs>231</Paragraphs>
  <Slides>24</Slides>
  <Notes>24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-apple-system</vt:lpstr>
      <vt:lpstr>Helvetica Neue</vt:lpstr>
      <vt:lpstr>等线</vt:lpstr>
      <vt:lpstr>等线 Light</vt:lpstr>
      <vt:lpstr>微软雅黑</vt:lpstr>
      <vt:lpstr>Arial</vt:lpstr>
      <vt:lpstr>Arial</vt:lpstr>
      <vt:lpstr>Cambria Math</vt:lpstr>
      <vt:lpstr>Roboto</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郝 晓虎</dc:creator>
  <cp:lastModifiedBy>zhang shuo</cp:lastModifiedBy>
  <cp:revision>28</cp:revision>
  <dcterms:created xsi:type="dcterms:W3CDTF">2021-11-06T02:49:59Z</dcterms:created>
  <dcterms:modified xsi:type="dcterms:W3CDTF">2021-11-08T11:46:48Z</dcterms:modified>
</cp:coreProperties>
</file>